
<file path=[Content_Types].xml><?xml version="1.0" encoding="utf-8"?>
<Types xmlns="http://schemas.openxmlformats.org/package/2006/content-types">
  <Override PartName="/_rels/.rels" ContentType="application/vnd.openxmlformats-package.relationships+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22.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34.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23.xml.rels" ContentType="application/vnd.openxmlformats-package.relationships+xml"/>
  <Override PartName="/ppt/notesSlides/_rels/notesSlide31.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32.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33.xml.rels" ContentType="application/vnd.openxmlformats-package.relationships+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3.xml" ContentType="application/vnd.openxmlformats-officedocument.presentationml.notesSlide+xml"/>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19.xml" ContentType="application/vnd.openxmlformats-officedocument.presentationml.notesSlide+xml"/>
  <Override PartName="/ppt/notesSlides/notesSlide34.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30.xml" ContentType="application/vnd.openxmlformats-officedocument.presentationml.notesSlide+xml"/>
  <Override PartName="/ppt/notesSlides/notesSlide22.xml" ContentType="application/vnd.openxmlformats-officedocument.presentationml.notesSlide+xml"/>
  <Override PartName="/ppt/notesSlides/notesSlide16.xml" ContentType="application/vnd.openxmlformats-officedocument.presentationml.notesSlide+xml"/>
  <Override PartName="/ppt/notesSlides/notesSlide31.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44.png" ContentType="image/png"/>
  <Override PartName="/ppt/media/image43.png" ContentType="image/png"/>
  <Override PartName="/ppt/media/image42.png" ContentType="image/png"/>
  <Override PartName="/ppt/media/image40.png" ContentType="image/png"/>
  <Override PartName="/ppt/media/image34.png" ContentType="image/png"/>
  <Override PartName="/ppt/media/image33.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8.png" ContentType="image/png"/>
  <Override PartName="/ppt/media/image35.png" ContentType="image/png"/>
  <Override PartName="/ppt/media/image9.jpeg" ContentType="image/jpeg"/>
  <Override PartName="/ppt/media/image10.png" ContentType="image/png"/>
  <Override PartName="/ppt/media/image5.png" ContentType="image/png"/>
  <Override PartName="/ppt/media/image41.png" ContentType="image/png"/>
  <Override PartName="/ppt/media/image16.jpeg" ContentType="image/jpeg"/>
  <Override PartName="/ppt/media/image36.png" ContentType="image/png"/>
  <Override PartName="/ppt/media/image1.png" ContentType="image/png"/>
  <Override PartName="/ppt/media/image37.png" ContentType="image/png"/>
  <Override PartName="/ppt/media/image2.png" ContentType="image/png"/>
  <Override PartName="/ppt/media/image7.png" ContentType="image/png"/>
  <Override PartName="/ppt/media/image22.png" ContentType="image/png"/>
  <Override PartName="/ppt/media/image38.png" ContentType="image/png"/>
  <Override PartName="/ppt/media/image3.png" ContentType="image/png"/>
  <Override PartName="/ppt/media/image39.png" ContentType="image/png"/>
  <Override PartName="/ppt/media/image4.png" ContentType="image/png"/>
  <Override PartName="/ppt/media/image11.png" ContentType="image/png"/>
  <Override PartName="/ppt/media/image19.png" ContentType="image/png"/>
  <Override PartName="/ppt/media/image13.png" ContentType="image/png"/>
  <Override PartName="/ppt/media/image6.png" ContentType="image/png"/>
  <Override PartName="/ppt/media/image21.png" ContentType="image/png"/>
  <Override PartName="/ppt/media/image14.jpeg" ContentType="image/jpeg"/>
  <Override PartName="/ppt/media/image12.jpeg" ContentType="image/jpeg"/>
  <Override PartName="/ppt/media/image20.wmf" ContentType="image/x-wmf"/>
  <Override PartName="/ppt/media/image15.png" ContentType="image/png"/>
  <Override PartName="/ppt/media/image17.png" ContentType="image/png"/>
  <Override PartName="/ppt/media/image32.png" ContentType="image/png"/>
  <Override PartName="/ppt/media/image18.wmf" ContentType="image/x-wmf"/>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09"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10"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11"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12" name="PlaceHolder 5"/>
          <p:cNvSpPr>
            <a:spLocks noGrp="1"/>
          </p:cNvSpPr>
          <p:nvPr>
            <p:ph type="sldNum"/>
          </p:nvPr>
        </p:nvSpPr>
        <p:spPr>
          <a:xfrm>
            <a:off x="4278960" y="10157400"/>
            <a:ext cx="3280680" cy="534240"/>
          </a:xfrm>
          <a:prstGeom prst="rect">
            <a:avLst/>
          </a:prstGeom>
        </p:spPr>
        <p:txBody>
          <a:bodyPr lIns="0" rIns="0" tIns="0" bIns="0" anchor="b"/>
          <a:p>
            <a:pPr algn="r"/>
            <a:fld id="{8001D513-2916-4B5E-AF27-F8C9222F1ABC}"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87" name="TextShape 2"/>
          <p:cNvSpPr txBox="1"/>
          <p:nvPr/>
        </p:nvSpPr>
        <p:spPr>
          <a:xfrm>
            <a:off x="4281480" y="10155240"/>
            <a:ext cx="3276360" cy="534600"/>
          </a:xfrm>
          <a:prstGeom prst="rect">
            <a:avLst/>
          </a:prstGeom>
          <a:noFill/>
          <a:ln>
            <a:noFill/>
          </a:ln>
        </p:spPr>
        <p:txBody>
          <a:bodyPr anchor="b"/>
          <a:p>
            <a:pPr algn="r">
              <a:lnSpc>
                <a:spcPct val="100000"/>
              </a:lnSpc>
            </a:pPr>
            <a:fld id="{B000DA6E-3143-41BD-873D-2FFA9F329CA1}"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289" name="TextShape 2"/>
          <p:cNvSpPr txBox="1"/>
          <p:nvPr/>
        </p:nvSpPr>
        <p:spPr>
          <a:xfrm>
            <a:off x="4281480" y="10155240"/>
            <a:ext cx="3276360" cy="534600"/>
          </a:xfrm>
          <a:prstGeom prst="rect">
            <a:avLst/>
          </a:prstGeom>
          <a:noFill/>
          <a:ln>
            <a:noFill/>
          </a:ln>
        </p:spPr>
        <p:txBody>
          <a:bodyPr anchor="b"/>
          <a:p>
            <a:pPr algn="r">
              <a:lnSpc>
                <a:spcPct val="100000"/>
              </a:lnSpc>
            </a:pPr>
            <a:fld id="{0C3BBDCD-865F-45C6-B89F-DABFDF6435DB}"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291" name="TextShape 2"/>
          <p:cNvSpPr txBox="1"/>
          <p:nvPr/>
        </p:nvSpPr>
        <p:spPr>
          <a:xfrm>
            <a:off x="4281480" y="10155240"/>
            <a:ext cx="3276360" cy="534600"/>
          </a:xfrm>
          <a:prstGeom prst="rect">
            <a:avLst/>
          </a:prstGeom>
          <a:noFill/>
          <a:ln>
            <a:noFill/>
          </a:ln>
        </p:spPr>
        <p:txBody>
          <a:bodyPr anchor="b"/>
          <a:p>
            <a:pPr algn="r">
              <a:lnSpc>
                <a:spcPct val="100000"/>
              </a:lnSpc>
            </a:pPr>
            <a:fld id="{57D40389-9D9C-45AA-9CBC-8AA514408530}"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Repressed TADs (repressed transcriptional activity) tend to be associated with the nuclear lamina (part of the inner nuclear membrane)</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Active TADs tend to be in nuclear interior</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Regulatory interactions within TADs largely determine the transcriptional landscape in the genome</a:t>
            </a:r>
            <a:endParaRPr b="0" lang="en-US" sz="2000" spc="-1" strike="noStrike">
              <a:solidFill>
                <a:srgbClr val="000000"/>
              </a:solidFill>
              <a:uFill>
                <a:solidFill>
                  <a:srgbClr val="ffffff"/>
                </a:solidFill>
              </a:uFill>
              <a:latin typeface="Arial"/>
            </a:endParaRPr>
          </a:p>
        </p:txBody>
      </p:sp>
      <p:sp>
        <p:nvSpPr>
          <p:cNvPr id="293" name="TextShape 2"/>
          <p:cNvSpPr txBox="1"/>
          <p:nvPr/>
        </p:nvSpPr>
        <p:spPr>
          <a:xfrm>
            <a:off x="4281480" y="10155240"/>
            <a:ext cx="3276360" cy="534600"/>
          </a:xfrm>
          <a:prstGeom prst="rect">
            <a:avLst/>
          </a:prstGeom>
          <a:noFill/>
          <a:ln>
            <a:noFill/>
          </a:ln>
        </p:spPr>
        <p:txBody>
          <a:bodyPr anchor="b"/>
          <a:p>
            <a:pPr algn="r">
              <a:lnSpc>
                <a:spcPct val="100000"/>
              </a:lnSpc>
            </a:pPr>
            <a:fld id="{FC51CF0E-7471-4956-BBA2-C286D01242A8}"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 expressed during limb development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Brachydactyly – short digits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Delerion of EPHA4</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F-syndrome – fusion of first and second fingers and polydactyly of the feet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DNA rearrangement brings EPHA4-containing TAD closer to WNT6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Polysyndactyly and craniofacial abnormalities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Brings EPHA4-containing TAD closer to IHH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Boundary elements at both sides of the EPHA4 TAD prevent ectopic expression of neighbouring genes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enhancer cluster</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Different phenotypes can result from one enhancer acting on different target genes</a:t>
            </a:r>
            <a:endParaRPr b="0" lang="en-US" sz="2000" spc="-1" strike="noStrike">
              <a:solidFill>
                <a:srgbClr val="000000"/>
              </a:solidFill>
              <a:uFill>
                <a:solidFill>
                  <a:srgbClr val="ffffff"/>
                </a:solidFill>
              </a:uFill>
              <a:latin typeface="Arial"/>
            </a:endParaRPr>
          </a:p>
        </p:txBody>
      </p:sp>
      <p:sp>
        <p:nvSpPr>
          <p:cNvPr id="295" name="TextShape 2"/>
          <p:cNvSpPr txBox="1"/>
          <p:nvPr/>
        </p:nvSpPr>
        <p:spPr>
          <a:xfrm>
            <a:off x="4281480" y="10155240"/>
            <a:ext cx="3276360" cy="534600"/>
          </a:xfrm>
          <a:prstGeom prst="rect">
            <a:avLst/>
          </a:prstGeom>
          <a:noFill/>
          <a:ln>
            <a:noFill/>
          </a:ln>
        </p:spPr>
        <p:txBody>
          <a:bodyPr anchor="b"/>
          <a:p>
            <a:pPr algn="r">
              <a:lnSpc>
                <a:spcPct val="100000"/>
              </a:lnSpc>
            </a:pPr>
            <a:fld id="{C90B4E73-BD94-459B-87B8-898F165B485F}"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CTCF and cohesin are thought to be important proteins in maintaining or establishing TAD structures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Will come back to the schema in more detail later!</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Cohesin-enhancer interactions is also cell-specific</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Cell-specific factor, i.e. lincRNAs?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297" name="TextShape 2"/>
          <p:cNvSpPr txBox="1"/>
          <p:nvPr/>
        </p:nvSpPr>
        <p:spPr>
          <a:xfrm>
            <a:off x="4281480" y="10155240"/>
            <a:ext cx="3276360" cy="534600"/>
          </a:xfrm>
          <a:prstGeom prst="rect">
            <a:avLst/>
          </a:prstGeom>
          <a:noFill/>
          <a:ln>
            <a:noFill/>
          </a:ln>
        </p:spPr>
        <p:txBody>
          <a:bodyPr anchor="b"/>
          <a:p>
            <a:pPr algn="r">
              <a:lnSpc>
                <a:spcPct val="100000"/>
              </a:lnSpc>
            </a:pPr>
            <a:fld id="{AB46E06F-3D06-47A8-8B04-B5AACD93799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99" name="TextShape 2"/>
          <p:cNvSpPr txBox="1"/>
          <p:nvPr/>
        </p:nvSpPr>
        <p:spPr>
          <a:xfrm>
            <a:off x="4281480" y="10155240"/>
            <a:ext cx="3276360" cy="534600"/>
          </a:xfrm>
          <a:prstGeom prst="rect">
            <a:avLst/>
          </a:prstGeom>
          <a:noFill/>
          <a:ln>
            <a:noFill/>
          </a:ln>
        </p:spPr>
        <p:txBody>
          <a:bodyPr anchor="b"/>
          <a:p>
            <a:pPr algn="r">
              <a:lnSpc>
                <a:spcPct val="100000"/>
              </a:lnSpc>
            </a:pPr>
            <a:fld id="{0E41B409-870A-4AE9-8084-13365C92E1B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01" name="TextShape 2"/>
          <p:cNvSpPr txBox="1"/>
          <p:nvPr/>
        </p:nvSpPr>
        <p:spPr>
          <a:xfrm>
            <a:off x="4281480" y="10155240"/>
            <a:ext cx="3276360" cy="534600"/>
          </a:xfrm>
          <a:prstGeom prst="rect">
            <a:avLst/>
          </a:prstGeom>
          <a:noFill/>
          <a:ln>
            <a:noFill/>
          </a:ln>
        </p:spPr>
        <p:txBody>
          <a:bodyPr anchor="b"/>
          <a:p>
            <a:pPr algn="r">
              <a:lnSpc>
                <a:spcPct val="100000"/>
              </a:lnSpc>
            </a:pPr>
            <a:fld id="{F1A6F5B8-FA61-41DC-B2BE-D849476F9E2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03" name="TextShape 2"/>
          <p:cNvSpPr txBox="1"/>
          <p:nvPr/>
        </p:nvSpPr>
        <p:spPr>
          <a:xfrm>
            <a:off x="4281480" y="10155240"/>
            <a:ext cx="3276360" cy="534600"/>
          </a:xfrm>
          <a:prstGeom prst="rect">
            <a:avLst/>
          </a:prstGeom>
          <a:noFill/>
          <a:ln>
            <a:noFill/>
          </a:ln>
        </p:spPr>
        <p:txBody>
          <a:bodyPr anchor="b"/>
          <a:p>
            <a:pPr algn="r">
              <a:lnSpc>
                <a:spcPct val="100000"/>
              </a:lnSpc>
            </a:pPr>
            <a:fld id="{4717472C-D0E1-467B-BA94-2EAB264A533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05" name="TextShape 2"/>
          <p:cNvSpPr txBox="1"/>
          <p:nvPr/>
        </p:nvSpPr>
        <p:spPr>
          <a:xfrm>
            <a:off x="4281480" y="10155240"/>
            <a:ext cx="3276360" cy="534600"/>
          </a:xfrm>
          <a:prstGeom prst="rect">
            <a:avLst/>
          </a:prstGeom>
          <a:noFill/>
          <a:ln>
            <a:noFill/>
          </a:ln>
        </p:spPr>
        <p:txBody>
          <a:bodyPr anchor="b"/>
          <a:p>
            <a:pPr algn="r">
              <a:lnSpc>
                <a:spcPct val="100000"/>
              </a:lnSpc>
            </a:pPr>
            <a:fld id="{8D27E08D-5261-4750-9EDA-1A46E79C3004}"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07" name="TextShape 2"/>
          <p:cNvSpPr txBox="1"/>
          <p:nvPr/>
        </p:nvSpPr>
        <p:spPr>
          <a:xfrm>
            <a:off x="4281480" y="10155240"/>
            <a:ext cx="3276360" cy="534600"/>
          </a:xfrm>
          <a:prstGeom prst="rect">
            <a:avLst/>
          </a:prstGeom>
          <a:noFill/>
          <a:ln>
            <a:noFill/>
          </a:ln>
        </p:spPr>
        <p:txBody>
          <a:bodyPr anchor="b"/>
          <a:p>
            <a:pPr algn="r">
              <a:lnSpc>
                <a:spcPct val="100000"/>
              </a:lnSpc>
            </a:pPr>
            <a:fld id="{B217A184-EB51-466F-9F19-2E0278824EA9}"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Proposed model</a:t>
            </a:r>
            <a:endParaRPr b="0" lang="en-US" sz="2000" spc="-1" strike="noStrike">
              <a:solidFill>
                <a:srgbClr val="000000"/>
              </a:solidFill>
              <a:uFill>
                <a:solidFill>
                  <a:srgbClr val="ffffff"/>
                </a:solidFill>
              </a:uFill>
              <a:latin typeface="Arial"/>
            </a:endParaRPr>
          </a:p>
        </p:txBody>
      </p:sp>
      <p:sp>
        <p:nvSpPr>
          <p:cNvPr id="309" name="TextShape 2"/>
          <p:cNvSpPr txBox="1"/>
          <p:nvPr/>
        </p:nvSpPr>
        <p:spPr>
          <a:xfrm>
            <a:off x="4281480" y="10155240"/>
            <a:ext cx="3276360" cy="534600"/>
          </a:xfrm>
          <a:prstGeom prst="rect">
            <a:avLst/>
          </a:prstGeom>
          <a:noFill/>
          <a:ln>
            <a:noFill/>
          </a:ln>
        </p:spPr>
        <p:txBody>
          <a:bodyPr anchor="b"/>
          <a:p>
            <a:pPr algn="r">
              <a:lnSpc>
                <a:spcPct val="100000"/>
              </a:lnSpc>
            </a:pPr>
            <a:fld id="{29F1DB24-D187-4516-BCDF-FC0D03DB0184}"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11" name="TextShape 2"/>
          <p:cNvSpPr txBox="1"/>
          <p:nvPr/>
        </p:nvSpPr>
        <p:spPr>
          <a:xfrm>
            <a:off x="4281480" y="10155240"/>
            <a:ext cx="3276360" cy="534600"/>
          </a:xfrm>
          <a:prstGeom prst="rect">
            <a:avLst/>
          </a:prstGeom>
          <a:noFill/>
          <a:ln>
            <a:noFill/>
          </a:ln>
        </p:spPr>
        <p:txBody>
          <a:bodyPr anchor="b"/>
          <a:p>
            <a:pPr algn="r">
              <a:lnSpc>
                <a:spcPct val="100000"/>
              </a:lnSpc>
            </a:pPr>
            <a:fld id="{BB664CDA-D1C0-4B73-AEA5-7985D04B8810}"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13" name="TextShape 2"/>
          <p:cNvSpPr txBox="1"/>
          <p:nvPr/>
        </p:nvSpPr>
        <p:spPr>
          <a:xfrm>
            <a:off x="4281480" y="10155240"/>
            <a:ext cx="3276360" cy="534600"/>
          </a:xfrm>
          <a:prstGeom prst="rect">
            <a:avLst/>
          </a:prstGeom>
          <a:noFill/>
          <a:ln>
            <a:noFill/>
          </a:ln>
        </p:spPr>
        <p:txBody>
          <a:bodyPr anchor="b"/>
          <a:p>
            <a:pPr algn="r">
              <a:lnSpc>
                <a:spcPct val="100000"/>
              </a:lnSpc>
            </a:pPr>
            <a:fld id="{703D3FC0-C3B0-4FEA-9D45-E9C1BF8F1D58}"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CTCF and cohesin are thought to be important proteins in maintaining or establishing TAD structures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Will come back to the schema in more detail later!</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Cohesin-enhancer interactions is also cell-specific</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Cell-specific factor, i.e. lincRNAs?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315" name="TextShape 2"/>
          <p:cNvSpPr txBox="1"/>
          <p:nvPr/>
        </p:nvSpPr>
        <p:spPr>
          <a:xfrm>
            <a:off x="4281480" y="10155240"/>
            <a:ext cx="3276360" cy="534600"/>
          </a:xfrm>
          <a:prstGeom prst="rect">
            <a:avLst/>
          </a:prstGeom>
          <a:noFill/>
          <a:ln>
            <a:noFill/>
          </a:ln>
        </p:spPr>
        <p:txBody>
          <a:bodyPr anchor="b"/>
          <a:p>
            <a:pPr algn="r">
              <a:lnSpc>
                <a:spcPct val="100000"/>
              </a:lnSpc>
            </a:pPr>
            <a:fld id="{178F5A17-C2D5-426C-BEA8-7139E3710594}"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17" name="TextShape 2"/>
          <p:cNvSpPr txBox="1"/>
          <p:nvPr/>
        </p:nvSpPr>
        <p:spPr>
          <a:xfrm>
            <a:off x="4281480" y="10155240"/>
            <a:ext cx="3276360" cy="534600"/>
          </a:xfrm>
          <a:prstGeom prst="rect">
            <a:avLst/>
          </a:prstGeom>
          <a:noFill/>
          <a:ln>
            <a:noFill/>
          </a:ln>
        </p:spPr>
        <p:txBody>
          <a:bodyPr anchor="b"/>
          <a:p>
            <a:pPr algn="r">
              <a:lnSpc>
                <a:spcPct val="100000"/>
              </a:lnSpc>
            </a:pPr>
            <a:fld id="{D603FB40-3A09-4E4D-8E95-F58D9C16D786}"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19" name="TextShape 2"/>
          <p:cNvSpPr txBox="1"/>
          <p:nvPr/>
        </p:nvSpPr>
        <p:spPr>
          <a:xfrm>
            <a:off x="4281480" y="10155240"/>
            <a:ext cx="3276360" cy="534600"/>
          </a:xfrm>
          <a:prstGeom prst="rect">
            <a:avLst/>
          </a:prstGeom>
          <a:noFill/>
          <a:ln>
            <a:noFill/>
          </a:ln>
        </p:spPr>
        <p:txBody>
          <a:bodyPr anchor="b"/>
          <a:p>
            <a:pPr algn="r">
              <a:lnSpc>
                <a:spcPct val="100000"/>
              </a:lnSpc>
            </a:pPr>
            <a:fld id="{F0A1999A-8A7D-49FD-8954-413926DDB523}"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21" name="TextShape 2"/>
          <p:cNvSpPr txBox="1"/>
          <p:nvPr/>
        </p:nvSpPr>
        <p:spPr>
          <a:xfrm>
            <a:off x="4281480" y="10155240"/>
            <a:ext cx="3276360" cy="534600"/>
          </a:xfrm>
          <a:prstGeom prst="rect">
            <a:avLst/>
          </a:prstGeom>
          <a:noFill/>
          <a:ln>
            <a:noFill/>
          </a:ln>
        </p:spPr>
        <p:txBody>
          <a:bodyPr anchor="b"/>
          <a:p>
            <a:pPr algn="r">
              <a:lnSpc>
                <a:spcPct val="100000"/>
              </a:lnSpc>
            </a:pPr>
            <a:fld id="{142FC020-FAB7-4939-8322-6DCDF2BBAEE6}"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23" name="TextShape 2"/>
          <p:cNvSpPr txBox="1"/>
          <p:nvPr/>
        </p:nvSpPr>
        <p:spPr>
          <a:xfrm>
            <a:off x="4281480" y="10155240"/>
            <a:ext cx="3276360" cy="534600"/>
          </a:xfrm>
          <a:prstGeom prst="rect">
            <a:avLst/>
          </a:prstGeom>
          <a:noFill/>
          <a:ln>
            <a:noFill/>
          </a:ln>
        </p:spPr>
        <p:txBody>
          <a:bodyPr anchor="b"/>
          <a:p>
            <a:pPr algn="r">
              <a:lnSpc>
                <a:spcPct val="100000"/>
              </a:lnSpc>
            </a:pPr>
            <a:fld id="{A8AC34E9-13D3-482B-980C-1EB91781F01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25" name="TextShape 2"/>
          <p:cNvSpPr txBox="1"/>
          <p:nvPr/>
        </p:nvSpPr>
        <p:spPr>
          <a:xfrm>
            <a:off x="4281480" y="10155240"/>
            <a:ext cx="3276360" cy="534600"/>
          </a:xfrm>
          <a:prstGeom prst="rect">
            <a:avLst/>
          </a:prstGeom>
          <a:noFill/>
          <a:ln>
            <a:noFill/>
          </a:ln>
        </p:spPr>
        <p:txBody>
          <a:bodyPr anchor="b"/>
          <a:p>
            <a:pPr algn="r">
              <a:lnSpc>
                <a:spcPct val="100000"/>
              </a:lnSpc>
            </a:pPr>
            <a:fld id="{E6D9FA92-04E9-4731-96E5-4C525E5A635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27" name="TextShape 2"/>
          <p:cNvSpPr txBox="1"/>
          <p:nvPr/>
        </p:nvSpPr>
        <p:spPr>
          <a:xfrm>
            <a:off x="4281480" y="10155240"/>
            <a:ext cx="3276360" cy="534600"/>
          </a:xfrm>
          <a:prstGeom prst="rect">
            <a:avLst/>
          </a:prstGeom>
          <a:noFill/>
          <a:ln>
            <a:noFill/>
          </a:ln>
        </p:spPr>
        <p:txBody>
          <a:bodyPr anchor="b"/>
          <a:p>
            <a:pPr algn="r">
              <a:lnSpc>
                <a:spcPct val="100000"/>
              </a:lnSpc>
            </a:pPr>
            <a:fld id="{A0935800-F9B8-4DC0-9763-03CADAE41DD3}"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29" name="TextShape 2"/>
          <p:cNvSpPr txBox="1"/>
          <p:nvPr/>
        </p:nvSpPr>
        <p:spPr>
          <a:xfrm>
            <a:off x="4281480" y="10155240"/>
            <a:ext cx="3276360" cy="534600"/>
          </a:xfrm>
          <a:prstGeom prst="rect">
            <a:avLst/>
          </a:prstGeom>
          <a:noFill/>
          <a:ln>
            <a:noFill/>
          </a:ln>
        </p:spPr>
        <p:txBody>
          <a:bodyPr anchor="b"/>
          <a:p>
            <a:pPr algn="r">
              <a:lnSpc>
                <a:spcPct val="100000"/>
              </a:lnSpc>
            </a:pPr>
            <a:fld id="{37F890AE-F515-42A0-AD01-BC7BECDEB0AC}"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31" name="TextShape 2"/>
          <p:cNvSpPr txBox="1"/>
          <p:nvPr/>
        </p:nvSpPr>
        <p:spPr>
          <a:xfrm>
            <a:off x="4281480" y="10155240"/>
            <a:ext cx="3276360" cy="534600"/>
          </a:xfrm>
          <a:prstGeom prst="rect">
            <a:avLst/>
          </a:prstGeom>
          <a:noFill/>
          <a:ln>
            <a:noFill/>
          </a:ln>
        </p:spPr>
        <p:txBody>
          <a:bodyPr anchor="b"/>
          <a:p>
            <a:pPr algn="r">
              <a:lnSpc>
                <a:spcPct val="100000"/>
              </a:lnSpc>
            </a:pPr>
            <a:fld id="{D75B6629-EBFA-4655-9CFC-F89358B35C16}"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755640" y="5078520"/>
            <a:ext cx="6048000" cy="4811400"/>
          </a:xfrm>
          <a:prstGeom prst="rect">
            <a:avLst/>
          </a:prstGeom>
        </p:spPr>
        <p:txBody>
          <a:bodyPr/>
          <a:p>
            <a:pPr>
              <a:lnSpc>
                <a:spcPct val="100000"/>
              </a:lnSpc>
            </a:pPr>
            <a:r>
              <a:rPr b="0" lang="en-US" sz="2000" spc="-1" strike="noStrike">
                <a:solidFill>
                  <a:srgbClr val="000000"/>
                </a:solidFill>
                <a:uFill>
                  <a:solidFill>
                    <a:srgbClr val="ffffff"/>
                  </a:solidFill>
                </a:uFill>
                <a:latin typeface="Arial"/>
              </a:rPr>
              <a:t>NPC – neuronal pregenitor cells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Early differentiation stage (ESC -&gt; NPC) is associated with more dynamic restructuring of TAD-TAD contacts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And more gene expression changes</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333" name="TextShape 2"/>
          <p:cNvSpPr txBox="1"/>
          <p:nvPr/>
        </p:nvSpPr>
        <p:spPr>
          <a:xfrm>
            <a:off x="4281480" y="10155240"/>
            <a:ext cx="3276360" cy="534600"/>
          </a:xfrm>
          <a:prstGeom prst="rect">
            <a:avLst/>
          </a:prstGeom>
          <a:noFill/>
          <a:ln>
            <a:noFill/>
          </a:ln>
        </p:spPr>
        <p:txBody>
          <a:bodyPr anchor="b"/>
          <a:p>
            <a:pPr algn="r">
              <a:lnSpc>
                <a:spcPct val="100000"/>
              </a:lnSpc>
            </a:pPr>
            <a:fld id="{DA584F2F-DFD3-4C97-9D1D-FA8A26B4659F}"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35" name="TextShape 2"/>
          <p:cNvSpPr txBox="1"/>
          <p:nvPr/>
        </p:nvSpPr>
        <p:spPr>
          <a:xfrm>
            <a:off x="4281480" y="10155240"/>
            <a:ext cx="3276360" cy="534600"/>
          </a:xfrm>
          <a:prstGeom prst="rect">
            <a:avLst/>
          </a:prstGeom>
          <a:noFill/>
          <a:ln>
            <a:noFill/>
          </a:ln>
        </p:spPr>
        <p:txBody>
          <a:bodyPr anchor="b"/>
          <a:p>
            <a:pPr algn="r">
              <a:lnSpc>
                <a:spcPct val="100000"/>
              </a:lnSpc>
            </a:pPr>
            <a:fld id="{6A881924-5CEB-472A-A307-91D1E85102F5}"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body"/>
          </p:nvPr>
        </p:nvSpPr>
        <p:spPr>
          <a:xfrm>
            <a:off x="755640" y="5078520"/>
            <a:ext cx="6048000" cy="48114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337" name="TextShape 2"/>
          <p:cNvSpPr txBox="1"/>
          <p:nvPr/>
        </p:nvSpPr>
        <p:spPr>
          <a:xfrm>
            <a:off x="4281480" y="10155240"/>
            <a:ext cx="3276360" cy="534600"/>
          </a:xfrm>
          <a:prstGeom prst="rect">
            <a:avLst/>
          </a:prstGeom>
          <a:noFill/>
          <a:ln>
            <a:noFill/>
          </a:ln>
        </p:spPr>
        <p:txBody>
          <a:bodyPr anchor="b"/>
          <a:p>
            <a:pPr algn="r">
              <a:lnSpc>
                <a:spcPct val="100000"/>
              </a:lnSpc>
            </a:pPr>
            <a:fld id="{204DD4C5-EAF4-4485-B042-F339A541A51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39" name="TextShape 2"/>
          <p:cNvSpPr txBox="1"/>
          <p:nvPr/>
        </p:nvSpPr>
        <p:spPr>
          <a:xfrm>
            <a:off x="4281480" y="10155240"/>
            <a:ext cx="3276360" cy="534600"/>
          </a:xfrm>
          <a:prstGeom prst="rect">
            <a:avLst/>
          </a:prstGeom>
          <a:noFill/>
          <a:ln>
            <a:noFill/>
          </a:ln>
        </p:spPr>
        <p:txBody>
          <a:bodyPr anchor="b"/>
          <a:p>
            <a:pPr algn="r">
              <a:lnSpc>
                <a:spcPct val="100000"/>
              </a:lnSpc>
            </a:pPr>
            <a:fld id="{5EF23596-157B-42EB-9D5E-754D4C9312CB}"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Looping factors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Gene regulatory elements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ncRNAs</a:t>
            </a:r>
            <a:endParaRPr b="0" lang="en-US" sz="2000" spc="-1" strike="noStrike">
              <a:solidFill>
                <a:srgbClr val="000000"/>
              </a:solidFill>
              <a:uFill>
                <a:solidFill>
                  <a:srgbClr val="ffffff"/>
                </a:solidFill>
              </a:uFill>
              <a:latin typeface="Arial"/>
            </a:endParaRPr>
          </a:p>
        </p:txBody>
      </p:sp>
      <p:sp>
        <p:nvSpPr>
          <p:cNvPr id="341" name="TextShape 2"/>
          <p:cNvSpPr txBox="1"/>
          <p:nvPr/>
        </p:nvSpPr>
        <p:spPr>
          <a:xfrm>
            <a:off x="4281480" y="10155240"/>
            <a:ext cx="3276360" cy="534600"/>
          </a:xfrm>
          <a:prstGeom prst="rect">
            <a:avLst/>
          </a:prstGeom>
          <a:noFill/>
          <a:ln>
            <a:noFill/>
          </a:ln>
        </p:spPr>
        <p:txBody>
          <a:bodyPr anchor="b"/>
          <a:p>
            <a:pPr algn="r">
              <a:lnSpc>
                <a:spcPct val="100000"/>
              </a:lnSpc>
            </a:pPr>
            <a:fld id="{45DA9F1B-9E2B-4507-9130-4DC6C5D4B96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 expressed during limb development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Brachydactyly – short digits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Delerion of EPHA4</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F-syndrome – fusion of first and second fingers and polydactyly of the feet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DNA rearrangement brings EPHA4-containing TAD closer to WNT6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Polysyndactyly and craniofacial abnormalities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Brings EPHA4-containing TAD closer to IHH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Boundary elements at both sides of the EPHA4 TAD prevent ectopic expression of neighbouring genes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enhancer cluster</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Different phenotypes can result from one enhancer acting on different target genes</a:t>
            </a:r>
            <a:endParaRPr b="0" lang="en-US" sz="2000" spc="-1" strike="noStrike">
              <a:solidFill>
                <a:srgbClr val="000000"/>
              </a:solidFill>
              <a:uFill>
                <a:solidFill>
                  <a:srgbClr val="ffffff"/>
                </a:solidFill>
              </a:uFill>
              <a:latin typeface="Arial"/>
            </a:endParaRPr>
          </a:p>
        </p:txBody>
      </p:sp>
      <p:sp>
        <p:nvSpPr>
          <p:cNvPr id="343" name="TextShape 2"/>
          <p:cNvSpPr txBox="1"/>
          <p:nvPr/>
        </p:nvSpPr>
        <p:spPr>
          <a:xfrm>
            <a:off x="4281480" y="10155240"/>
            <a:ext cx="3276360" cy="534600"/>
          </a:xfrm>
          <a:prstGeom prst="rect">
            <a:avLst/>
          </a:prstGeom>
          <a:noFill/>
          <a:ln>
            <a:noFill/>
          </a:ln>
        </p:spPr>
        <p:txBody>
          <a:bodyPr anchor="b"/>
          <a:p>
            <a:pPr algn="r">
              <a:lnSpc>
                <a:spcPct val="100000"/>
              </a:lnSpc>
            </a:pPr>
            <a:fld id="{598180DF-3891-44D2-B612-DD4CBE0E10C0}"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755640" y="5078520"/>
            <a:ext cx="6048000" cy="4811400"/>
          </a:xfrm>
          <a:prstGeom prst="rect">
            <a:avLst/>
          </a:prstGeom>
        </p:spPr>
        <p:txBody>
          <a:bodyPr/>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 expressed during limb development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Brachydactyly – short digits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Delerion of EPHA4</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F-syndrome – fusion of first and second fingers and polydactyly of the feet</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DNA rearrangement brings EPHA4-containing TAD closer to WNT6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Polysyndactyly and craniofacial abnormalities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Brings EPHA4-containing TAD closer to IHH gene</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Boundary elements at both sides of the EPHA4 TAD prevent ectopic expression of neighbouring genes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StarSymbol"/>
              <a:buChar char="-"/>
            </a:pPr>
            <a:r>
              <a:rPr b="0" lang="en-US" sz="2000" spc="-1" strike="noStrike">
                <a:solidFill>
                  <a:srgbClr val="000000"/>
                </a:solidFill>
                <a:uFill>
                  <a:solidFill>
                    <a:srgbClr val="ffffff"/>
                  </a:solidFill>
                </a:uFill>
                <a:latin typeface="Arial"/>
              </a:rPr>
              <a:t>EPHA4 enhancer cluster</a:t>
            </a:r>
            <a:endParaRPr b="0" lang="en-US" sz="20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Arial"/>
              </a:rPr>
              <a:t>Different phenotypes can result from one enhancer acting on different target genes</a:t>
            </a:r>
            <a:endParaRPr b="0" lang="en-US" sz="2000" spc="-1" strike="noStrike">
              <a:solidFill>
                <a:srgbClr val="000000"/>
              </a:solidFill>
              <a:uFill>
                <a:solidFill>
                  <a:srgbClr val="ffffff"/>
                </a:solidFill>
              </a:uFill>
              <a:latin typeface="Arial"/>
            </a:endParaRPr>
          </a:p>
        </p:txBody>
      </p:sp>
      <p:sp>
        <p:nvSpPr>
          <p:cNvPr id="345" name="TextShape 2"/>
          <p:cNvSpPr txBox="1"/>
          <p:nvPr/>
        </p:nvSpPr>
        <p:spPr>
          <a:xfrm>
            <a:off x="4281480" y="10155240"/>
            <a:ext cx="3276360" cy="534600"/>
          </a:xfrm>
          <a:prstGeom prst="rect">
            <a:avLst/>
          </a:prstGeom>
          <a:noFill/>
          <a:ln>
            <a:noFill/>
          </a:ln>
        </p:spPr>
        <p:txBody>
          <a:bodyPr anchor="b"/>
          <a:p>
            <a:pPr algn="r">
              <a:lnSpc>
                <a:spcPct val="100000"/>
              </a:lnSpc>
            </a:pPr>
            <a:fld id="{A1103AA5-8D61-4E40-9F43-384287FC6AE4}"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1604520"/>
            <a:ext cx="822924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079000" y="1604520"/>
            <a:ext cx="4984920" cy="3977280"/>
          </a:xfrm>
          <a:prstGeom prst="rect">
            <a:avLst/>
          </a:prstGeom>
          <a:ln>
            <a:noFill/>
          </a:ln>
        </p:spPr>
      </p:pic>
      <p:pic>
        <p:nvPicPr>
          <p:cNvPr id="107"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8880" cy="5306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18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8880" cy="1144440"/>
          </a:xfrm>
          <a:prstGeom prst="rect">
            <a:avLst/>
          </a:prstGeom>
        </p:spPr>
        <p:txBody>
          <a:bodyPr lIns="0" rIns="0" tIns="0" bIns="0" anchor="ctr"/>
          <a:p>
            <a:endParaRPr b="0" lang="en-US" sz="18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8228880" cy="397692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jpe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685800" y="2031840"/>
            <a:ext cx="7772040" cy="1856520"/>
          </a:xfrm>
          <a:prstGeom prst="rect">
            <a:avLst/>
          </a:prstGeom>
          <a:noFill/>
          <a:ln>
            <a:noFill/>
          </a:ln>
        </p:spPr>
        <p:txBody>
          <a:bodyPr lIns="0" rIns="0" tIns="0" bIns="0" anchor="ctr"/>
          <a:p>
            <a:r>
              <a:rPr b="0" lang="en-US" sz="3600" spc="-1" strike="noStrike">
                <a:solidFill>
                  <a:srgbClr val="000000"/>
                </a:solidFill>
                <a:uFill>
                  <a:solidFill>
                    <a:srgbClr val="ffffff"/>
                  </a:solidFill>
                </a:uFill>
                <a:latin typeface="Arial"/>
              </a:rPr>
              <a:t>Why all that hype about topologically associated domains (TADs)?</a:t>
            </a:r>
            <a:endParaRPr b="0" lang="en-US" sz="1800" spc="-1" strike="noStrike">
              <a:solidFill>
                <a:srgbClr val="000000"/>
              </a:solidFill>
              <a:uFill>
                <a:solidFill>
                  <a:srgbClr val="ffffff"/>
                </a:solidFill>
              </a:uFill>
              <a:latin typeface="Arial"/>
            </a:endParaRPr>
          </a:p>
        </p:txBody>
      </p:sp>
      <p:sp>
        <p:nvSpPr>
          <p:cNvPr id="114" name="TextShape 2"/>
          <p:cNvSpPr txBox="1"/>
          <p:nvPr/>
        </p:nvSpPr>
        <p:spPr>
          <a:xfrm>
            <a:off x="914400" y="4583520"/>
            <a:ext cx="7341840" cy="870840"/>
          </a:xfrm>
          <a:prstGeom prst="rect">
            <a:avLst/>
          </a:prstGeom>
          <a:noFill/>
          <a:ln>
            <a:noFill/>
          </a:ln>
        </p:spPr>
        <p:txBody>
          <a:bodyPr lIns="0" rIns="0" tIns="0" bIns="0" anchor="ctr"/>
          <a:p>
            <a:pPr algn="r">
              <a:lnSpc>
                <a:spcPct val="100000"/>
              </a:lnSpc>
            </a:pPr>
            <a:r>
              <a:rPr b="0" lang="en-US" sz="1800" spc="-1" strike="noStrike">
                <a:solidFill>
                  <a:srgbClr val="000000"/>
                </a:solidFill>
                <a:uFill>
                  <a:solidFill>
                    <a:srgbClr val="ffffff"/>
                  </a:solidFill>
                </a:uFill>
                <a:latin typeface="Arial"/>
              </a:rPr>
              <a:t>Cyril and Jennifer</a:t>
            </a:r>
            <a:endParaRPr b="0" lang="en-US" sz="3200" spc="-1" strike="noStrike">
              <a:solidFill>
                <a:srgbClr val="000000"/>
              </a:solidFill>
              <a:uFill>
                <a:solidFill>
                  <a:srgbClr val="ffffff"/>
                </a:solidFill>
              </a:uFill>
              <a:latin typeface="Arial"/>
            </a:endParaRPr>
          </a:p>
          <a:p>
            <a:pPr algn="r">
              <a:lnSpc>
                <a:spcPct val="100000"/>
              </a:lnSpc>
            </a:pPr>
            <a:r>
              <a:rPr b="0" lang="en-US" sz="1700" spc="-1" strike="noStrike">
                <a:solidFill>
                  <a:srgbClr val="000000"/>
                </a:solidFill>
                <a:uFill>
                  <a:solidFill>
                    <a:srgbClr val="ffffff"/>
                  </a:solidFill>
                </a:uFill>
                <a:latin typeface="Arial"/>
              </a:rPr>
              <a:t>Marques Group Meeting</a:t>
            </a:r>
            <a:endParaRPr b="0" lang="en-US" sz="3200" spc="-1" strike="noStrike">
              <a:solidFill>
                <a:srgbClr val="000000"/>
              </a:solidFill>
              <a:uFill>
                <a:solidFill>
                  <a:srgbClr val="ffffff"/>
                </a:solidFill>
              </a:uFill>
              <a:latin typeface="Arial"/>
            </a:endParaRPr>
          </a:p>
          <a:p>
            <a:pPr algn="r">
              <a:lnSpc>
                <a:spcPct val="100000"/>
              </a:lnSpc>
            </a:pPr>
            <a:r>
              <a:rPr b="0" lang="en-US" sz="1700" spc="-1" strike="noStrike">
                <a:solidFill>
                  <a:srgbClr val="000000"/>
                </a:solidFill>
                <a:uFill>
                  <a:solidFill>
                    <a:srgbClr val="ffffff"/>
                  </a:solidFill>
                </a:uFill>
                <a:latin typeface="Arial"/>
              </a:rPr>
              <a:t>09 Dec 2016</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TADs</a:t>
            </a:r>
            <a:endParaRPr b="0" lang="en-US" sz="1800" spc="-1" strike="noStrike">
              <a:solidFill>
                <a:srgbClr val="000000"/>
              </a:solidFill>
              <a:uFill>
                <a:solidFill>
                  <a:srgbClr val="ffffff"/>
                </a:solidFill>
              </a:uFill>
              <a:latin typeface="Arial"/>
            </a:endParaRPr>
          </a:p>
        </p:txBody>
      </p:sp>
      <p:sp>
        <p:nvSpPr>
          <p:cNvPr id="160" name="CustomShape 2"/>
          <p:cNvSpPr/>
          <p:nvPr/>
        </p:nvSpPr>
        <p:spPr>
          <a:xfrm>
            <a:off x="457200" y="1600200"/>
            <a:ext cx="8228520" cy="131364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Area of high chromosomal contacts.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Start and end points of TADs are called “borders”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Regions around borders are called boundaries.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Boundaries are region of high intra-TAD contact that act as insulators, preventing inter-TAD contacts.</a:t>
            </a:r>
            <a:endParaRPr b="0" lang="en-US" sz="1800" spc="-1" strike="noStrike">
              <a:solidFill>
                <a:srgbClr val="000000"/>
              </a:solidFill>
              <a:uFill>
                <a:solidFill>
                  <a:srgbClr val="ffffff"/>
                </a:solidFill>
              </a:uFill>
              <a:latin typeface="Arial"/>
            </a:endParaRPr>
          </a:p>
        </p:txBody>
      </p:sp>
      <p:pic>
        <p:nvPicPr>
          <p:cNvPr id="161" name="Picture 10" descr=""/>
          <p:cNvPicPr/>
          <p:nvPr/>
        </p:nvPicPr>
        <p:blipFill>
          <a:blip r:embed="rId1"/>
          <a:srcRect l="0" t="0" r="0" b="63407"/>
          <a:stretch/>
        </p:blipFill>
        <p:spPr>
          <a:xfrm>
            <a:off x="384480" y="3071160"/>
            <a:ext cx="8194320" cy="2507760"/>
          </a:xfrm>
          <a:prstGeom prst="rect">
            <a:avLst/>
          </a:prstGeom>
          <a:ln>
            <a:noFill/>
          </a:ln>
        </p:spPr>
      </p:pic>
      <p:sp>
        <p:nvSpPr>
          <p:cNvPr id="162" name="Line 3"/>
          <p:cNvSpPr/>
          <p:nvPr/>
        </p:nvSpPr>
        <p:spPr>
          <a:xfrm>
            <a:off x="126972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63" name="Line 4"/>
          <p:cNvSpPr/>
          <p:nvPr/>
        </p:nvSpPr>
        <p:spPr>
          <a:xfrm>
            <a:off x="369540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64" name="Line 5"/>
          <p:cNvSpPr/>
          <p:nvPr/>
        </p:nvSpPr>
        <p:spPr>
          <a:xfrm>
            <a:off x="5242680" y="5684040"/>
            <a:ext cx="31248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65" name="Line 6"/>
          <p:cNvSpPr/>
          <p:nvPr/>
        </p:nvSpPr>
        <p:spPr>
          <a:xfrm>
            <a:off x="8267400" y="5684040"/>
            <a:ext cx="312120" cy="360"/>
          </a:xfrm>
          <a:prstGeom prst="line">
            <a:avLst/>
          </a:prstGeom>
          <a:ln w="76320">
            <a:solidFill>
              <a:srgbClr val="800000"/>
            </a:solidFill>
            <a:round/>
          </a:ln>
        </p:spPr>
        <p:style>
          <a:lnRef idx="2">
            <a:schemeClr val="accent1"/>
          </a:lnRef>
          <a:fillRef idx="0">
            <a:schemeClr val="accent1"/>
          </a:fillRef>
          <a:effectRef idx="1">
            <a:schemeClr val="accent1"/>
          </a:effectRef>
          <a:fontRef idx="minor"/>
        </p:style>
      </p:sp>
      <p:sp>
        <p:nvSpPr>
          <p:cNvPr id="166" name="CustomShape 7"/>
          <p:cNvSpPr/>
          <p:nvPr/>
        </p:nvSpPr>
        <p:spPr>
          <a:xfrm>
            <a:off x="2632320" y="5913360"/>
            <a:ext cx="1644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c0504d"/>
                </a:solidFill>
                <a:uFill>
                  <a:solidFill>
                    <a:srgbClr val="ffffff"/>
                  </a:solidFill>
                </a:uFill>
                <a:latin typeface="Calibri"/>
                <a:ea typeface="DejaVu Sans"/>
              </a:rPr>
              <a:t>TAD boundaries</a:t>
            </a: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Interpreting Hi-C data: Loops</a:t>
            </a:r>
            <a:endParaRPr b="0" lang="en-US" sz="1800" spc="-1" strike="noStrike">
              <a:solidFill>
                <a:srgbClr val="000000"/>
              </a:solidFill>
              <a:uFill>
                <a:solidFill>
                  <a:srgbClr val="ffffff"/>
                </a:solidFill>
              </a:uFill>
              <a:latin typeface="Arial"/>
            </a:endParaRPr>
          </a:p>
        </p:txBody>
      </p:sp>
      <p:graphicFrame>
        <p:nvGraphicFramePr>
          <p:cNvPr id="168" name="Table 2"/>
          <p:cNvGraphicFramePr/>
          <p:nvPr/>
        </p:nvGraphicFramePr>
        <p:xfrm>
          <a:off x="589680" y="3729600"/>
          <a:ext cx="3440520" cy="2950560"/>
        </p:xfrm>
        <a:graphic>
          <a:graphicData uri="http://schemas.openxmlformats.org/drawingml/2006/table">
            <a:tbl>
              <a:tblPr/>
              <a:tblGrid>
                <a:gridCol w="704880"/>
                <a:gridCol w="704880"/>
                <a:gridCol w="704880"/>
                <a:gridCol w="704880"/>
                <a:gridCol w="621360"/>
              </a:tblGrid>
              <a:tr h="59004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590040">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r>
              <a:tr h="590040">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0040">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90760">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69" name="Line 3"/>
          <p:cNvSpPr/>
          <p:nvPr/>
        </p:nvSpPr>
        <p:spPr>
          <a:xfrm>
            <a:off x="915480" y="2246760"/>
            <a:ext cx="3123360" cy="5400"/>
          </a:xfrm>
          <a:prstGeom prst="line">
            <a:avLst/>
          </a:prstGeom>
          <a:ln>
            <a:round/>
          </a:ln>
        </p:spPr>
        <p:style>
          <a:lnRef idx="2">
            <a:schemeClr val="accent1"/>
          </a:lnRef>
          <a:fillRef idx="0">
            <a:schemeClr val="accent1"/>
          </a:fillRef>
          <a:effectRef idx="1">
            <a:schemeClr val="accent1"/>
          </a:effectRef>
          <a:fontRef idx="minor"/>
        </p:style>
      </p:sp>
      <p:sp>
        <p:nvSpPr>
          <p:cNvPr id="170" name="CustomShape 4"/>
          <p:cNvSpPr/>
          <p:nvPr/>
        </p:nvSpPr>
        <p:spPr>
          <a:xfrm>
            <a:off x="949680" y="1860120"/>
            <a:ext cx="311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a:t>
            </a:r>
            <a:endParaRPr b="0" lang="en-US" sz="1800" spc="-1" strike="noStrike">
              <a:solidFill>
                <a:srgbClr val="000000"/>
              </a:solidFill>
              <a:uFill>
                <a:solidFill>
                  <a:srgbClr val="ffffff"/>
                </a:solidFill>
              </a:uFill>
              <a:latin typeface="Arial"/>
            </a:endParaRPr>
          </a:p>
        </p:txBody>
      </p:sp>
      <p:sp>
        <p:nvSpPr>
          <p:cNvPr id="171" name="CustomShape 5"/>
          <p:cNvSpPr/>
          <p:nvPr/>
        </p:nvSpPr>
        <p:spPr>
          <a:xfrm>
            <a:off x="1825920" y="1870200"/>
            <a:ext cx="303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B</a:t>
            </a:r>
            <a:endParaRPr b="0" lang="en-US" sz="1800" spc="-1" strike="noStrike">
              <a:solidFill>
                <a:srgbClr val="000000"/>
              </a:solidFill>
              <a:uFill>
                <a:solidFill>
                  <a:srgbClr val="ffffff"/>
                </a:solidFill>
              </a:uFill>
              <a:latin typeface="Arial"/>
            </a:endParaRPr>
          </a:p>
        </p:txBody>
      </p:sp>
      <p:sp>
        <p:nvSpPr>
          <p:cNvPr id="172" name="CustomShape 6"/>
          <p:cNvSpPr/>
          <p:nvPr/>
        </p:nvSpPr>
        <p:spPr>
          <a:xfrm>
            <a:off x="2715840" y="1880640"/>
            <a:ext cx="300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C</a:t>
            </a:r>
            <a:endParaRPr b="0" lang="en-US" sz="1800" spc="-1" strike="noStrike">
              <a:solidFill>
                <a:srgbClr val="000000"/>
              </a:solidFill>
              <a:uFill>
                <a:solidFill>
                  <a:srgbClr val="ffffff"/>
                </a:solidFill>
              </a:uFill>
              <a:latin typeface="Arial"/>
            </a:endParaRPr>
          </a:p>
        </p:txBody>
      </p:sp>
      <p:sp>
        <p:nvSpPr>
          <p:cNvPr id="173" name="CustomShape 7"/>
          <p:cNvSpPr/>
          <p:nvPr/>
        </p:nvSpPr>
        <p:spPr>
          <a:xfrm>
            <a:off x="3638520" y="1860120"/>
            <a:ext cx="318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a:t>
            </a:r>
            <a:endParaRPr b="0" lang="en-US" sz="1800" spc="-1" strike="noStrike">
              <a:solidFill>
                <a:srgbClr val="000000"/>
              </a:solidFill>
              <a:uFill>
                <a:solidFill>
                  <a:srgbClr val="ffffff"/>
                </a:solidFill>
              </a:uFill>
              <a:latin typeface="Arial"/>
            </a:endParaRPr>
          </a:p>
        </p:txBody>
      </p:sp>
      <p:sp>
        <p:nvSpPr>
          <p:cNvPr id="174" name="CustomShape 8"/>
          <p:cNvSpPr/>
          <p:nvPr/>
        </p:nvSpPr>
        <p:spPr>
          <a:xfrm flipV="1">
            <a:off x="1113840" y="2354400"/>
            <a:ext cx="2688120" cy="124560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175" name="Picture 12" descr=""/>
          <p:cNvPicPr/>
          <p:nvPr/>
        </p:nvPicPr>
        <p:blipFill>
          <a:blip r:embed="rId1"/>
          <a:srcRect l="12418" t="9628" r="38783" b="63100"/>
          <a:stretch/>
        </p:blipFill>
        <p:spPr>
          <a:xfrm>
            <a:off x="5864760" y="964440"/>
            <a:ext cx="2364120" cy="1869480"/>
          </a:xfrm>
          <a:prstGeom prst="rect">
            <a:avLst/>
          </a:prstGeom>
          <a:ln>
            <a:noFill/>
          </a:ln>
        </p:spPr>
      </p:pic>
      <p:sp>
        <p:nvSpPr>
          <p:cNvPr id="176" name="CustomShape 9"/>
          <p:cNvSpPr/>
          <p:nvPr/>
        </p:nvSpPr>
        <p:spPr>
          <a:xfrm>
            <a:off x="4937760" y="1921320"/>
            <a:ext cx="698400" cy="363960"/>
          </a:xfrm>
          <a:prstGeom prst="rect">
            <a:avLst/>
          </a:prstGeom>
          <a:noFill/>
          <a:ln>
            <a:noFill/>
          </a:ln>
        </p:spPr>
        <p:style>
          <a:lnRef idx="0"/>
          <a:fillRef idx="0"/>
          <a:effectRef idx="0"/>
          <a:fontRef idx="minor"/>
        </p:style>
      </p:sp>
      <p:pic>
        <p:nvPicPr>
          <p:cNvPr id="177" name="Picture 2" descr=""/>
          <p:cNvPicPr/>
          <p:nvPr/>
        </p:nvPicPr>
        <p:blipFill>
          <a:blip r:embed="rId2"/>
          <a:stretch/>
        </p:blipFill>
        <p:spPr>
          <a:xfrm>
            <a:off x="5374440" y="3076200"/>
            <a:ext cx="3573360" cy="3780720"/>
          </a:xfrm>
          <a:prstGeom prst="rect">
            <a:avLst/>
          </a:prstGeom>
          <a:ln>
            <a:noFill/>
          </a:ln>
        </p:spPr>
      </p:pic>
      <p:sp>
        <p:nvSpPr>
          <p:cNvPr id="178" name="Line 10"/>
          <p:cNvSpPr/>
          <p:nvPr/>
        </p:nvSpPr>
        <p:spPr>
          <a:xfrm flipV="1">
            <a:off x="5760720" y="2651760"/>
            <a:ext cx="1005840" cy="274320"/>
          </a:xfrm>
          <a:prstGeom prst="line">
            <a:avLst/>
          </a:prstGeom>
          <a:ln>
            <a:tailEnd len="med" type="triangle" w="med"/>
          </a:ln>
        </p:spPr>
        <p:style>
          <a:lnRef idx="0"/>
          <a:fillRef idx="0"/>
          <a:effectRef idx="0"/>
          <a:fontRef idx="minor"/>
        </p:style>
      </p:sp>
      <p:sp>
        <p:nvSpPr>
          <p:cNvPr id="179" name="CustomShape 11"/>
          <p:cNvSpPr/>
          <p:nvPr/>
        </p:nvSpPr>
        <p:spPr>
          <a:xfrm>
            <a:off x="4767480" y="2743200"/>
            <a:ext cx="1096560" cy="601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ea typeface="DejaVu Sans"/>
              </a:rPr>
              <a:t>Anchors</a:t>
            </a:r>
            <a:endParaRPr b="0" lang="en-US" sz="1800" spc="-1" strike="noStrike">
              <a:solidFill>
                <a:srgbClr val="000000"/>
              </a:solidFill>
              <a:uFill>
                <a:solidFill>
                  <a:srgbClr val="ffffff"/>
                </a:solidFill>
              </a:uFill>
              <a:latin typeface="Arial"/>
            </a:endParaRPr>
          </a:p>
        </p:txBody>
      </p:sp>
      <p:sp>
        <p:nvSpPr>
          <p:cNvPr id="180" name="Line 12"/>
          <p:cNvSpPr/>
          <p:nvPr/>
        </p:nvSpPr>
        <p:spPr>
          <a:xfrm flipV="1">
            <a:off x="5760720" y="2651760"/>
            <a:ext cx="1280160" cy="274320"/>
          </a:xfrm>
          <a:prstGeom prst="line">
            <a:avLst/>
          </a:prstGeom>
          <a:ln>
            <a:tailEnd len="med" type="triangle" w="med"/>
          </a:ln>
        </p:spPr>
        <p:style>
          <a:lnRef idx="0"/>
          <a:fillRef idx="0"/>
          <a:effectRef idx="0"/>
          <a:fontRef idx="minor"/>
        </p:style>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Examples of lincRNAs and TAD regulation</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ncRNAs and spatial organization</a:t>
            </a:r>
            <a:endParaRPr b="0" lang="en-US" sz="1800" spc="-1" strike="noStrike">
              <a:solidFill>
                <a:srgbClr val="000000"/>
              </a:solidFill>
              <a:uFill>
                <a:solidFill>
                  <a:srgbClr val="ffffff"/>
                </a:solidFill>
              </a:uFill>
              <a:latin typeface="Arial"/>
            </a:endParaRPr>
          </a:p>
        </p:txBody>
      </p:sp>
      <p:sp>
        <p:nvSpPr>
          <p:cNvPr id="183" name="CustomShape 2"/>
          <p:cNvSpPr/>
          <p:nvPr/>
        </p:nvSpPr>
        <p:spPr>
          <a:xfrm>
            <a:off x="457200" y="1600200"/>
            <a:ext cx="8228160" cy="4524480"/>
          </a:xfrm>
          <a:prstGeom prst="rect">
            <a:avLst/>
          </a:prstGeom>
          <a:noFill/>
          <a:ln>
            <a:noFill/>
          </a:ln>
        </p:spPr>
        <p:style>
          <a:lnRef idx="0"/>
          <a:fillRef idx="0"/>
          <a:effectRef idx="0"/>
          <a:fontRef idx="minor"/>
        </p:style>
        <p:txBody>
          <a:bodyPr lIns="90000" rIns="90000" tIns="45000" bIns="45000"/>
          <a:p>
            <a:pPr marL="432000" indent="-32292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induce/repress HOXA genes expression depending on spatial organization</a:t>
            </a:r>
            <a:endParaRPr b="0" lang="en-US" sz="1800" spc="-1" strike="noStrike">
              <a:solidFill>
                <a:srgbClr val="000000"/>
              </a:solidFill>
              <a:uFill>
                <a:solidFill>
                  <a:srgbClr val="ffffff"/>
                </a:solidFill>
              </a:uFill>
              <a:latin typeface="Arial"/>
            </a:endParaRPr>
          </a:p>
          <a:p>
            <a:pPr marL="432000" indent="-32292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RNA is thought to inhibit chromosomal looping by binding HOXA genes.</a:t>
            </a:r>
            <a:endParaRPr b="0" lang="en-US" sz="1800" spc="-1" strike="noStrike">
              <a:solidFill>
                <a:srgbClr val="000000"/>
              </a:solidFill>
              <a:uFill>
                <a:solidFill>
                  <a:srgbClr val="ffffff"/>
                </a:solidFill>
              </a:uFill>
              <a:latin typeface="Arial"/>
            </a:endParaRPr>
          </a:p>
          <a:p>
            <a:pPr marL="432000" indent="-32292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Calibri"/>
                <a:ea typeface="DejaVu Sans"/>
              </a:rPr>
              <a:t>Haunt DNA acts as enhancer for HOXA genes through chromosomal looping.</a:t>
            </a:r>
            <a:endParaRPr b="0" lang="en-US" sz="1800" spc="-1" strike="noStrike">
              <a:solidFill>
                <a:srgbClr val="000000"/>
              </a:solidFill>
              <a:uFill>
                <a:solidFill>
                  <a:srgbClr val="ffffff"/>
                </a:solidFill>
              </a:uFill>
              <a:latin typeface="Arial"/>
            </a:endParaRPr>
          </a:p>
        </p:txBody>
      </p:sp>
      <p:pic>
        <p:nvPicPr>
          <p:cNvPr id="184" name="Picture 139" descr=""/>
          <p:cNvPicPr/>
          <p:nvPr/>
        </p:nvPicPr>
        <p:blipFill>
          <a:blip r:embed="rId1"/>
          <a:stretch/>
        </p:blipFill>
        <p:spPr>
          <a:xfrm>
            <a:off x="5669280" y="3914640"/>
            <a:ext cx="2833560" cy="2850840"/>
          </a:xfrm>
          <a:prstGeom prst="rect">
            <a:avLst/>
          </a:prstGeom>
          <a:ln>
            <a:noFill/>
          </a:ln>
        </p:spPr>
      </p:pic>
      <p:sp>
        <p:nvSpPr>
          <p:cNvPr id="185" name="CustomShape 3"/>
          <p:cNvSpPr/>
          <p:nvPr/>
        </p:nvSpPr>
        <p:spPr>
          <a:xfrm>
            <a:off x="0" y="6217920"/>
            <a:ext cx="548532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uFill>
                  <a:solidFill>
                    <a:srgbClr val="ffffff"/>
                  </a:solidFill>
                </a:uFill>
                <a:latin typeface="Arial"/>
                <a:ea typeface="DejaVu Sans"/>
              </a:rPr>
              <a:t>Yin Y, Yan P, Lu J, et al. Opposing Roles for the lncRNA Haunt and Its Genomic Locus in Regulating HOXA Gene Activation during Embryonic Stem Cell Differentiation. Cell Stem Cell. 2015;16(5):504-16.</a:t>
            </a:r>
            <a:endParaRPr b="0" lang="en-US"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457200" y="274680"/>
            <a:ext cx="8228160" cy="11415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ncRNAs and spatial organization</a:t>
            </a:r>
            <a:endParaRPr b="0" lang="en-US" sz="1800" spc="-1" strike="noStrike">
              <a:solidFill>
                <a:srgbClr val="000000"/>
              </a:solidFill>
              <a:uFill>
                <a:solidFill>
                  <a:srgbClr val="ffffff"/>
                </a:solidFill>
              </a:uFill>
              <a:latin typeface="Arial"/>
            </a:endParaRPr>
          </a:p>
        </p:txBody>
      </p:sp>
      <p:pic>
        <p:nvPicPr>
          <p:cNvPr id="187" name="Picture 142" descr=""/>
          <p:cNvPicPr/>
          <p:nvPr/>
        </p:nvPicPr>
        <p:blipFill>
          <a:blip r:embed="rId1"/>
          <a:stretch/>
        </p:blipFill>
        <p:spPr>
          <a:xfrm>
            <a:off x="5622840" y="4023360"/>
            <a:ext cx="2697840" cy="2752920"/>
          </a:xfrm>
          <a:prstGeom prst="rect">
            <a:avLst/>
          </a:prstGeom>
          <a:ln>
            <a:noFill/>
          </a:ln>
        </p:spPr>
      </p:pic>
      <p:sp>
        <p:nvSpPr>
          <p:cNvPr id="188" name="CustomShape 2"/>
          <p:cNvSpPr/>
          <p:nvPr/>
        </p:nvSpPr>
        <p:spPr>
          <a:xfrm>
            <a:off x="457200" y="1600200"/>
            <a:ext cx="8503560" cy="2696400"/>
          </a:xfrm>
          <a:prstGeom prst="rect">
            <a:avLst/>
          </a:prstGeom>
          <a:noFill/>
          <a:ln>
            <a:noFill/>
          </a:ln>
        </p:spPr>
        <p:style>
          <a:lnRef idx="0"/>
          <a:fillRef idx="0"/>
          <a:effectRef idx="0"/>
          <a:fontRef idx="minor"/>
        </p:style>
        <p:txBody>
          <a:bodyPr lIns="90000" rIns="90000" tIns="45000" bIns="45000"/>
          <a:p>
            <a:pPr marL="432000" indent="-32292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Firre: lincRNA reorganizing chromosomal architecture.</a:t>
            </a:r>
            <a:endParaRPr b="0" lang="en-US" sz="1800" spc="-1" strike="noStrike">
              <a:solidFill>
                <a:srgbClr val="000000"/>
              </a:solidFill>
              <a:uFill>
                <a:solidFill>
                  <a:srgbClr val="ffffff"/>
                </a:solidFill>
              </a:uFill>
              <a:latin typeface="Arial"/>
            </a:endParaRPr>
          </a:p>
          <a:p>
            <a:pPr marL="432000" indent="-32292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Anchors the inactive X chromosome to the nucleolus through CTCF/cohesin binding.</a:t>
            </a:r>
            <a:endParaRPr b="0" lang="en-US" sz="1800" spc="-1" strike="noStrike">
              <a:solidFill>
                <a:srgbClr val="000000"/>
              </a:solidFill>
              <a:uFill>
                <a:solidFill>
                  <a:srgbClr val="ffffff"/>
                </a:solidFill>
              </a:uFill>
              <a:latin typeface="Arial"/>
            </a:endParaRPr>
          </a:p>
          <a:p>
            <a:pPr lvl="3" marL="864000" indent="-21564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Only the locus on the Xi binds CTCF</a:t>
            </a:r>
            <a:endParaRPr b="0" lang="en-US" sz="1800" spc="-1" strike="noStrike">
              <a:solidFill>
                <a:srgbClr val="000000"/>
              </a:solidFill>
              <a:uFill>
                <a:solidFill>
                  <a:srgbClr val="ffffff"/>
                </a:solidFill>
              </a:uFill>
              <a:latin typeface="Arial"/>
            </a:endParaRPr>
          </a:p>
          <a:p>
            <a:pPr lvl="3" marL="864000" indent="-21564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Transcript is also bound by CTCF</a:t>
            </a:r>
            <a:endParaRPr b="0" lang="en-US" sz="1800" spc="-1" strike="noStrike">
              <a:solidFill>
                <a:srgbClr val="000000"/>
              </a:solidFill>
              <a:uFill>
                <a:solidFill>
                  <a:srgbClr val="ffffff"/>
                </a:solidFill>
              </a:uFill>
              <a:latin typeface="Arial"/>
            </a:endParaRPr>
          </a:p>
          <a:p>
            <a:pPr marL="432000" indent="-32292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Promotes formation of trans-chromosomal contacts through binding of hnRNPU, a nuclear matrix factor, via a Repeating RNA Domain. </a:t>
            </a:r>
            <a:endParaRPr b="0" lang="en-US" sz="1800" spc="-1" strike="noStrike">
              <a:solidFill>
                <a:srgbClr val="000000"/>
              </a:solidFill>
              <a:uFill>
                <a:solidFill>
                  <a:srgbClr val="ffffff"/>
                </a:solidFill>
              </a:uFill>
              <a:latin typeface="Arial"/>
            </a:endParaRPr>
          </a:p>
          <a:p>
            <a:pPr marL="432000" indent="-322920">
              <a:lnSpc>
                <a:spcPct val="100000"/>
              </a:lnSpc>
              <a:buClr>
                <a:srgbClr val="000000"/>
              </a:buClr>
              <a:buSzPct val="45000"/>
              <a:buFont typeface="Wingdings" charset="2"/>
              <a:buChar char=""/>
            </a:pPr>
            <a:r>
              <a:rPr b="0" lang="en-US" sz="22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p:txBody>
      </p:sp>
      <p:sp>
        <p:nvSpPr>
          <p:cNvPr id="189" name="CustomShape 3"/>
          <p:cNvSpPr/>
          <p:nvPr/>
        </p:nvSpPr>
        <p:spPr>
          <a:xfrm>
            <a:off x="0" y="6255720"/>
            <a:ext cx="5469840" cy="6012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Arial"/>
                <a:ea typeface="DejaVu Sans"/>
              </a:rPr>
              <a:t>Yang F, Deng X, Ma W, et al. The lncRNA Firre anchors the inactive X chromosome to the nucleolus by binding CTCF and maintains H3K27me3 methylation. Genome Biol. 2015;16:52.</a:t>
            </a:r>
            <a:endParaRPr b="0" lang="en-US" sz="1800" spc="-1" strike="noStrike">
              <a:solidFill>
                <a:srgbClr val="000000"/>
              </a:solidFill>
              <a:uFill>
                <a:solidFill>
                  <a:srgbClr val="ffffff"/>
                </a:solidFill>
              </a:uFill>
              <a:latin typeface="Arial"/>
            </a:endParaRPr>
          </a:p>
        </p:txBody>
      </p:sp>
      <p:sp>
        <p:nvSpPr>
          <p:cNvPr id="190" name="CustomShape 4"/>
          <p:cNvSpPr/>
          <p:nvPr/>
        </p:nvSpPr>
        <p:spPr>
          <a:xfrm>
            <a:off x="-3600" y="5394960"/>
            <a:ext cx="539748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Arial"/>
                <a:ea typeface="DejaVu Sans"/>
              </a:rPr>
              <a:t>Hacisuleyman E, Goff LA, Trapnell C, et al. Topological organization of multichromosomal regions by the long intergenic noncoding RNA Firre. Nat Struct Mol Biol. 2014;21(2):198-206.</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What controls gene regulation in TADs?</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Picture 6" descr=""/>
          <p:cNvPicPr/>
          <p:nvPr/>
        </p:nvPicPr>
        <p:blipFill>
          <a:blip r:embed="rId1"/>
          <a:stretch/>
        </p:blipFill>
        <p:spPr>
          <a:xfrm>
            <a:off x="1441440" y="882000"/>
            <a:ext cx="6154200" cy="5856120"/>
          </a:xfrm>
          <a:prstGeom prst="rect">
            <a:avLst/>
          </a:prstGeom>
          <a:ln>
            <a:noFill/>
          </a:ln>
        </p:spPr>
      </p:pic>
      <p:sp>
        <p:nvSpPr>
          <p:cNvPr id="193"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Structural organization of the chromatin</a:t>
            </a:r>
            <a:endParaRPr b="0" lang="en-US" sz="1800" spc="-1" strike="noStrike">
              <a:solidFill>
                <a:srgbClr val="000000"/>
              </a:solidFill>
              <a:uFill>
                <a:solidFill>
                  <a:srgbClr val="ffffff"/>
                </a:solidFill>
              </a:uFill>
              <a:latin typeface="Arial"/>
            </a:endParaRPr>
          </a:p>
        </p:txBody>
      </p:sp>
      <p:sp>
        <p:nvSpPr>
          <p:cNvPr id="194"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Matharu and Ahituv 2015, PLoS Gen</a:t>
            </a:r>
            <a:endParaRPr b="0" lang="en-US"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Disruptions of TAD boundaries cause diseases </a:t>
            </a:r>
            <a:endParaRPr b="0" lang="en-US" sz="1800" spc="-1" strike="noStrike">
              <a:solidFill>
                <a:srgbClr val="000000"/>
              </a:solidFill>
              <a:uFill>
                <a:solidFill>
                  <a:srgbClr val="ffffff"/>
                </a:solidFill>
              </a:uFill>
              <a:latin typeface="Arial"/>
            </a:endParaRPr>
          </a:p>
        </p:txBody>
      </p:sp>
      <p:sp>
        <p:nvSpPr>
          <p:cNvPr id="196"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Lupiáñez et al 2015 Cell</a:t>
            </a:r>
            <a:endParaRPr b="0" lang="en-US" sz="1800" spc="-1" strike="noStrike">
              <a:solidFill>
                <a:srgbClr val="000000"/>
              </a:solidFill>
              <a:uFill>
                <a:solidFill>
                  <a:srgbClr val="ffffff"/>
                </a:solidFill>
              </a:uFill>
              <a:latin typeface="Arial"/>
            </a:endParaRPr>
          </a:p>
        </p:txBody>
      </p:sp>
      <p:pic>
        <p:nvPicPr>
          <p:cNvPr id="197" name="Picture 2" descr=""/>
          <p:cNvPicPr/>
          <p:nvPr/>
        </p:nvPicPr>
        <p:blipFill>
          <a:blip r:embed="rId1"/>
          <a:stretch/>
        </p:blipFill>
        <p:spPr>
          <a:xfrm>
            <a:off x="1604520" y="968040"/>
            <a:ext cx="5995080" cy="542808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What determines regulatory interactions?</a:t>
            </a:r>
            <a:endParaRPr b="0" lang="en-US" sz="1800" spc="-1" strike="noStrike">
              <a:solidFill>
                <a:srgbClr val="000000"/>
              </a:solidFill>
              <a:uFill>
                <a:solidFill>
                  <a:srgbClr val="ffffff"/>
                </a:solidFill>
              </a:uFill>
              <a:latin typeface="Arial"/>
            </a:endParaRPr>
          </a:p>
        </p:txBody>
      </p:sp>
      <p:sp>
        <p:nvSpPr>
          <p:cNvPr id="199"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Adapted from Baranello et al PNAS 2014</a:t>
            </a:r>
            <a:endParaRPr b="0" lang="en-US" sz="1800" spc="-1" strike="noStrike">
              <a:solidFill>
                <a:srgbClr val="000000"/>
              </a:solidFill>
              <a:uFill>
                <a:solidFill>
                  <a:srgbClr val="ffffff"/>
                </a:solidFill>
              </a:uFill>
              <a:latin typeface="Arial"/>
            </a:endParaRPr>
          </a:p>
        </p:txBody>
      </p:sp>
      <p:pic>
        <p:nvPicPr>
          <p:cNvPr id="200" name="Picture 2" descr=""/>
          <p:cNvPicPr/>
          <p:nvPr/>
        </p:nvPicPr>
        <p:blipFill>
          <a:blip r:embed="rId1"/>
          <a:srcRect l="71452" t="20862" r="5008" b="32296"/>
          <a:stretch/>
        </p:blipFill>
        <p:spPr>
          <a:xfrm>
            <a:off x="2587680" y="795960"/>
            <a:ext cx="3907440" cy="4233960"/>
          </a:xfrm>
          <a:prstGeom prst="rect">
            <a:avLst/>
          </a:prstGeom>
          <a:ln>
            <a:noFill/>
          </a:ln>
        </p:spPr>
      </p:pic>
      <p:pic>
        <p:nvPicPr>
          <p:cNvPr id="201" name="Picture 5" descr=""/>
          <p:cNvPicPr/>
          <p:nvPr/>
        </p:nvPicPr>
        <p:blipFill>
          <a:blip r:embed="rId2"/>
          <a:srcRect l="19112" t="80126" r="22171" b="0"/>
          <a:stretch/>
        </p:blipFill>
        <p:spPr>
          <a:xfrm>
            <a:off x="1848240" y="5030280"/>
            <a:ext cx="5368320" cy="989280"/>
          </a:xfrm>
          <a:prstGeom prst="rect">
            <a:avLst/>
          </a:prstGeom>
          <a:ln>
            <a:noFill/>
          </a:ln>
        </p:spPr>
      </p:pic>
      <p:sp>
        <p:nvSpPr>
          <p:cNvPr id="202" name="CustomShape 3"/>
          <p:cNvSpPr/>
          <p:nvPr/>
        </p:nvSpPr>
        <p:spPr>
          <a:xfrm>
            <a:off x="5004360" y="5583240"/>
            <a:ext cx="2212560" cy="590760"/>
          </a:xfrm>
          <a:prstGeom prst="rect">
            <a:avLst/>
          </a:prstGeom>
          <a:noFill/>
          <a:ln w="2844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CTCF and Cohesin</a:t>
            </a:r>
            <a:endParaRPr b="0" lang="en-US" sz="1800" spc="-1" strike="noStrike">
              <a:solidFill>
                <a:srgbClr val="000000"/>
              </a:solidFill>
              <a:uFill>
                <a:solidFill>
                  <a:srgbClr val="ffffff"/>
                </a:solidFill>
              </a:uFill>
              <a:latin typeface="Arial"/>
            </a:endParaRPr>
          </a:p>
        </p:txBody>
      </p:sp>
      <p:sp>
        <p:nvSpPr>
          <p:cNvPr id="204" name="CustomShape 2"/>
          <p:cNvSpPr/>
          <p:nvPr/>
        </p:nvSpPr>
        <p:spPr>
          <a:xfrm>
            <a:off x="940320" y="1136520"/>
            <a:ext cx="7772760" cy="2696760"/>
          </a:xfrm>
          <a:prstGeom prst="rect">
            <a:avLst/>
          </a:prstGeom>
          <a:noFill/>
          <a:ln>
            <a:noFill/>
          </a:ln>
        </p:spPr>
        <p:style>
          <a:lnRef idx="0"/>
          <a:fillRef idx="0"/>
          <a:effectRef idx="0"/>
          <a:fontRef idx="minor"/>
        </p:style>
        <p:txBody>
          <a:bodyPr lIns="90000" rIns="90000" tIns="45000" bIns="45000"/>
          <a:p>
            <a:pPr marL="108360">
              <a:lnSpc>
                <a:spcPct val="100000"/>
              </a:lnSpc>
            </a:pPr>
            <a:r>
              <a:rPr b="0" lang="en-US" sz="2400" spc="-1" strike="noStrike">
                <a:solidFill>
                  <a:srgbClr val="000000"/>
                </a:solidFill>
                <a:uFill>
                  <a:solidFill>
                    <a:srgbClr val="ffffff"/>
                  </a:solidFill>
                </a:uFill>
                <a:latin typeface="Calibri"/>
                <a:ea typeface="DejaVu Sans"/>
              </a:rPr>
              <a:t>CTCF:</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CCCTC-binding factor</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Highly conserved TF</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Involved in transcription repression and/or activation by regulating chromatin architecture</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Enriched at TAD boundaries</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Often thought to act as insulators: prevent interactions across TADs</a:t>
            </a:r>
            <a:endParaRPr b="0" lang="en-US"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The 3D genome</a:t>
            </a:r>
            <a:endParaRPr b="0" lang="en-US" sz="1800" spc="-1" strike="noStrike">
              <a:solidFill>
                <a:srgbClr val="000000"/>
              </a:solidFill>
              <a:uFill>
                <a:solidFill>
                  <a:srgbClr val="ffffff"/>
                </a:solidFill>
              </a:uFill>
              <a:latin typeface="Arial"/>
            </a:endParaRPr>
          </a:p>
        </p:txBody>
      </p:sp>
      <p:sp>
        <p:nvSpPr>
          <p:cNvPr id="116"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Ea V, Baudement MO, Lesne A, Forné T. Contribution of Topological Domains and Loop Formation to 3D Chromatin Organization. Genes (Basel). 2015;6(3):734-50.</a:t>
            </a:r>
            <a:endParaRPr b="0" lang="en-US" sz="1800" spc="-1" strike="noStrike">
              <a:solidFill>
                <a:srgbClr val="000000"/>
              </a:solidFill>
              <a:uFill>
                <a:solidFill>
                  <a:srgbClr val="ffffff"/>
                </a:solidFill>
              </a:uFill>
              <a:latin typeface="Arial"/>
            </a:endParaRPr>
          </a:p>
        </p:txBody>
      </p:sp>
      <p:pic>
        <p:nvPicPr>
          <p:cNvPr id="117" name="Picture 4" descr=""/>
          <p:cNvPicPr/>
          <p:nvPr/>
        </p:nvPicPr>
        <p:blipFill>
          <a:blip r:embed="rId1"/>
          <a:stretch/>
        </p:blipFill>
        <p:spPr>
          <a:xfrm>
            <a:off x="844560" y="1417680"/>
            <a:ext cx="7378200" cy="48610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CTCF and Cohesin</a:t>
            </a:r>
            <a:endParaRPr b="0" lang="en-US" sz="1800" spc="-1" strike="noStrike">
              <a:solidFill>
                <a:srgbClr val="000000"/>
              </a:solidFill>
              <a:uFill>
                <a:solidFill>
                  <a:srgbClr val="ffffff"/>
                </a:solidFill>
              </a:uFill>
              <a:latin typeface="Arial"/>
            </a:endParaRPr>
          </a:p>
        </p:txBody>
      </p:sp>
      <p:pic>
        <p:nvPicPr>
          <p:cNvPr id="206" name="Picture 1" descr=""/>
          <p:cNvPicPr/>
          <p:nvPr/>
        </p:nvPicPr>
        <p:blipFill>
          <a:blip r:embed="rId1"/>
          <a:stretch/>
        </p:blipFill>
        <p:spPr>
          <a:xfrm>
            <a:off x="484560" y="3652200"/>
            <a:ext cx="3533040" cy="2099880"/>
          </a:xfrm>
          <a:prstGeom prst="rect">
            <a:avLst/>
          </a:prstGeom>
          <a:ln>
            <a:noFill/>
          </a:ln>
        </p:spPr>
      </p:pic>
      <p:sp>
        <p:nvSpPr>
          <p:cNvPr id="207" name="CustomShape 2"/>
          <p:cNvSpPr/>
          <p:nvPr/>
        </p:nvSpPr>
        <p:spPr>
          <a:xfrm>
            <a:off x="4350600" y="3358440"/>
            <a:ext cx="4362480" cy="2696760"/>
          </a:xfrm>
          <a:prstGeom prst="rect">
            <a:avLst/>
          </a:prstGeom>
          <a:noFill/>
          <a:ln>
            <a:noFill/>
          </a:ln>
        </p:spPr>
        <p:style>
          <a:lnRef idx="0"/>
          <a:fillRef idx="0"/>
          <a:effectRef idx="0"/>
          <a:fontRef idx="minor"/>
        </p:style>
        <p:txBody>
          <a:bodyPr lIns="90000" rIns="90000" tIns="45000" bIns="45000"/>
          <a:p>
            <a:pPr marL="108360">
              <a:lnSpc>
                <a:spcPct val="100000"/>
              </a:lnSpc>
            </a:pPr>
            <a:r>
              <a:rPr b="0" lang="en-US" sz="2400" spc="-1" strike="noStrike">
                <a:solidFill>
                  <a:srgbClr val="000000"/>
                </a:solidFill>
                <a:uFill>
                  <a:solidFill>
                    <a:srgbClr val="ffffff"/>
                  </a:solidFill>
                </a:uFill>
                <a:latin typeface="Calibri"/>
                <a:ea typeface="DejaVu Sans"/>
              </a:rPr>
              <a:t>Cohesin:</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Multi-protein complex ring structure</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Keeps sister chromatids connects during metaphase in mitosis</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DNA repair</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Enriched at TAD boundaries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208" name="CustomShape 3"/>
          <p:cNvSpPr/>
          <p:nvPr/>
        </p:nvSpPr>
        <p:spPr>
          <a:xfrm>
            <a:off x="940320" y="1136520"/>
            <a:ext cx="7772760" cy="2696760"/>
          </a:xfrm>
          <a:prstGeom prst="rect">
            <a:avLst/>
          </a:prstGeom>
          <a:noFill/>
          <a:ln>
            <a:noFill/>
          </a:ln>
        </p:spPr>
        <p:style>
          <a:lnRef idx="0"/>
          <a:fillRef idx="0"/>
          <a:effectRef idx="0"/>
          <a:fontRef idx="minor"/>
        </p:style>
        <p:txBody>
          <a:bodyPr lIns="90000" rIns="90000" tIns="45000" bIns="45000"/>
          <a:p>
            <a:pPr marL="108360">
              <a:lnSpc>
                <a:spcPct val="100000"/>
              </a:lnSpc>
            </a:pPr>
            <a:r>
              <a:rPr b="0" lang="en-US" sz="2400" spc="-1" strike="noStrike">
                <a:solidFill>
                  <a:srgbClr val="000000"/>
                </a:solidFill>
                <a:uFill>
                  <a:solidFill>
                    <a:srgbClr val="ffffff"/>
                  </a:solidFill>
                </a:uFill>
                <a:latin typeface="Calibri"/>
                <a:ea typeface="DejaVu Sans"/>
              </a:rPr>
              <a:t>CTCF:</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CCCTC-binding factor</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Highly conserved TF</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Involved in transcription repression and/or activation by regulating chromatin architecture</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Enriched at TAD boundaries</a:t>
            </a:r>
            <a:endParaRPr b="0" lang="en-US"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CTCF and Cohesin</a:t>
            </a:r>
            <a:endParaRPr b="0" lang="en-US" sz="1800" spc="-1" strike="noStrike">
              <a:solidFill>
                <a:srgbClr val="000000"/>
              </a:solidFill>
              <a:uFill>
                <a:solidFill>
                  <a:srgbClr val="ffffff"/>
                </a:solidFill>
              </a:uFill>
              <a:latin typeface="Arial"/>
            </a:endParaRPr>
          </a:p>
        </p:txBody>
      </p:sp>
      <p:sp>
        <p:nvSpPr>
          <p:cNvPr id="210" name="CustomShape 2"/>
          <p:cNvSpPr/>
          <p:nvPr/>
        </p:nvSpPr>
        <p:spPr>
          <a:xfrm>
            <a:off x="940320" y="1136520"/>
            <a:ext cx="7772760" cy="4484160"/>
          </a:xfrm>
          <a:prstGeom prst="rect">
            <a:avLst/>
          </a:prstGeom>
          <a:noFill/>
          <a:ln>
            <a:noFill/>
          </a:ln>
        </p:spPr>
        <p:style>
          <a:lnRef idx="0"/>
          <a:fillRef idx="0"/>
          <a:effectRef idx="0"/>
          <a:fontRef idx="minor"/>
        </p:style>
        <p:txBody>
          <a:bodyPr lIns="90000" rIns="90000" tIns="45000" bIns="45000"/>
          <a:p>
            <a:pPr marL="108360">
              <a:lnSpc>
                <a:spcPct val="100000"/>
              </a:lnSpc>
            </a:pPr>
            <a:r>
              <a:rPr b="1" lang="en-US" sz="1800" spc="-1" strike="noStrike">
                <a:solidFill>
                  <a:srgbClr val="000000"/>
                </a:solidFill>
                <a:uFill>
                  <a:solidFill>
                    <a:srgbClr val="ffffff"/>
                  </a:solidFill>
                </a:uFill>
                <a:latin typeface="Arial"/>
                <a:ea typeface="DejaVu Sans"/>
              </a:rPr>
              <a:t>CTCF</a:t>
            </a:r>
            <a:endParaRPr b="0" lang="en-US" sz="1800" spc="-1" strike="noStrike">
              <a:solidFill>
                <a:srgbClr val="000000"/>
              </a:solidFill>
              <a:uFill>
                <a:solidFill>
                  <a:srgbClr val="ffffff"/>
                </a:solidFill>
              </a:uFill>
              <a:latin typeface="Arial"/>
            </a:endParaRPr>
          </a:p>
          <a:p>
            <a:pPr marL="394200" indent="-285480">
              <a:lnSpc>
                <a:spcPct val="100000"/>
              </a:lnSpc>
              <a:buClr>
                <a:srgbClr val="000000"/>
              </a:buClr>
              <a:buFont typeface="Arial"/>
              <a:buChar char="•"/>
            </a:pPr>
            <a:r>
              <a:rPr b="0" lang="en-US" sz="1800" spc="-1" strike="noStrike">
                <a:solidFill>
                  <a:srgbClr val="000000"/>
                </a:solidFill>
                <a:uFill>
                  <a:solidFill>
                    <a:srgbClr val="ffffff"/>
                  </a:solidFill>
                </a:uFill>
                <a:latin typeface="Arial"/>
                <a:ea typeface="DejaVu Sans"/>
              </a:rPr>
              <a:t>Delimit boundaries between TADs</a:t>
            </a:r>
            <a:endParaRPr b="0" lang="en-US" sz="1800" spc="-1" strike="noStrike">
              <a:solidFill>
                <a:srgbClr val="000000"/>
              </a:solidFill>
              <a:uFill>
                <a:solidFill>
                  <a:srgbClr val="ffffff"/>
                </a:solidFill>
              </a:uFill>
              <a:latin typeface="Arial"/>
            </a:endParaRPr>
          </a:p>
          <a:p>
            <a:pPr marL="394200" indent="-285480">
              <a:lnSpc>
                <a:spcPct val="100000"/>
              </a:lnSpc>
              <a:buClr>
                <a:srgbClr val="000000"/>
              </a:buClr>
              <a:buFont typeface="Arial"/>
              <a:buChar char="•"/>
            </a:pPr>
            <a:r>
              <a:rPr b="0" lang="en-US" sz="1800" spc="-1" strike="noStrike">
                <a:solidFill>
                  <a:srgbClr val="000000"/>
                </a:solidFill>
                <a:uFill>
                  <a:solidFill>
                    <a:srgbClr val="ffffff"/>
                  </a:solidFill>
                </a:uFill>
                <a:latin typeface="Arial"/>
                <a:ea typeface="DejaVu Sans"/>
              </a:rPr>
              <a:t>Often thought to act as insulators: prevent interactions across TADs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108360">
              <a:lnSpc>
                <a:spcPct val="100000"/>
              </a:lnSpc>
            </a:pPr>
            <a:endParaRPr b="0" lang="en-US" sz="1800" spc="-1" strike="noStrike">
              <a:solidFill>
                <a:srgbClr val="000000"/>
              </a:solidFill>
              <a:uFill>
                <a:solidFill>
                  <a:srgbClr val="ffffff"/>
                </a:solidFill>
              </a:uFill>
              <a:latin typeface="Arial"/>
            </a:endParaRPr>
          </a:p>
          <a:p>
            <a:pPr marL="108360">
              <a:lnSpc>
                <a:spcPct val="100000"/>
              </a:lnSpc>
            </a:pPr>
            <a:r>
              <a:rPr b="1" lang="en-US" sz="1800" spc="-1" strike="noStrike">
                <a:solidFill>
                  <a:srgbClr val="000000"/>
                </a:solidFill>
                <a:uFill>
                  <a:solidFill>
                    <a:srgbClr val="ffffff"/>
                  </a:solidFill>
                </a:uFill>
                <a:latin typeface="Arial"/>
                <a:ea typeface="DejaVu Sans"/>
              </a:rPr>
              <a:t>Cohesin</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Two types of cohesin binding: </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CTCF </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relatively conserved across cell types and species</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Active enhancer/promoter elements </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cell type-specific</a:t>
            </a:r>
            <a:endParaRPr b="0" lang="en-US"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Cohesin and CTCF have different effects  on chromatin architecture and gene expression</a:t>
            </a:r>
            <a:endParaRPr b="0" lang="en-US" sz="1800" spc="-1" strike="noStrike">
              <a:solidFill>
                <a:srgbClr val="000000"/>
              </a:solidFill>
              <a:uFill>
                <a:solidFill>
                  <a:srgbClr val="ffffff"/>
                </a:solidFill>
              </a:uFill>
              <a:latin typeface="Arial"/>
            </a:endParaRPr>
          </a:p>
        </p:txBody>
      </p:sp>
      <p:sp>
        <p:nvSpPr>
          <p:cNvPr id="212"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Zuin et al PNAS 2014</a:t>
            </a:r>
            <a:endParaRPr b="0" lang="en-US" sz="1800" spc="-1" strike="noStrike">
              <a:solidFill>
                <a:srgbClr val="000000"/>
              </a:solidFill>
              <a:uFill>
                <a:solidFill>
                  <a:srgbClr val="ffffff"/>
                </a:solidFill>
              </a:uFill>
              <a:latin typeface="Arial"/>
            </a:endParaRPr>
          </a:p>
        </p:txBody>
      </p:sp>
      <p:pic>
        <p:nvPicPr>
          <p:cNvPr id="213" name="Picture 5" descr=""/>
          <p:cNvPicPr/>
          <p:nvPr/>
        </p:nvPicPr>
        <p:blipFill>
          <a:blip r:embed="rId1"/>
          <a:srcRect l="26448" t="5505" r="36522" b="32555"/>
          <a:stretch/>
        </p:blipFill>
        <p:spPr>
          <a:xfrm>
            <a:off x="156600" y="2201040"/>
            <a:ext cx="4457520" cy="3675240"/>
          </a:xfrm>
          <a:prstGeom prst="rect">
            <a:avLst/>
          </a:prstGeom>
          <a:ln>
            <a:noFill/>
          </a:ln>
        </p:spPr>
      </p:pic>
      <p:sp>
        <p:nvSpPr>
          <p:cNvPr id="214" name="CustomShape 3"/>
          <p:cNvSpPr/>
          <p:nvPr/>
        </p:nvSpPr>
        <p:spPr>
          <a:xfrm>
            <a:off x="156600" y="1330920"/>
            <a:ext cx="217332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Cohesin disruption – cleavable RAD21 replacement</a:t>
            </a:r>
            <a:endParaRPr b="0" lang="en-US" sz="1800" spc="-1" strike="noStrike">
              <a:solidFill>
                <a:srgbClr val="000000"/>
              </a:solidFill>
              <a:uFill>
                <a:solidFill>
                  <a:srgbClr val="ffffff"/>
                </a:solidFill>
              </a:uFill>
              <a:latin typeface="Arial"/>
            </a:endParaRPr>
          </a:p>
        </p:txBody>
      </p:sp>
      <p:sp>
        <p:nvSpPr>
          <p:cNvPr id="215" name="CustomShape 4"/>
          <p:cNvSpPr/>
          <p:nvPr/>
        </p:nvSpPr>
        <p:spPr>
          <a:xfrm>
            <a:off x="628560" y="6004440"/>
            <a:ext cx="432504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Depleted intra-chromosomal interactions</a:t>
            </a:r>
            <a:endParaRPr b="0" lang="en-US"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Cohesin and CTCF have different effects  on chromatin architecture and gene expression</a:t>
            </a:r>
            <a:endParaRPr b="0" lang="en-US" sz="1800" spc="-1" strike="noStrike">
              <a:solidFill>
                <a:srgbClr val="000000"/>
              </a:solidFill>
              <a:uFill>
                <a:solidFill>
                  <a:srgbClr val="ffffff"/>
                </a:solidFill>
              </a:uFill>
              <a:latin typeface="Arial"/>
            </a:endParaRPr>
          </a:p>
        </p:txBody>
      </p:sp>
      <p:sp>
        <p:nvSpPr>
          <p:cNvPr id="217"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Zuin et al PNAS 2014</a:t>
            </a:r>
            <a:endParaRPr b="0" lang="en-US" sz="1800" spc="-1" strike="noStrike">
              <a:solidFill>
                <a:srgbClr val="000000"/>
              </a:solidFill>
              <a:uFill>
                <a:solidFill>
                  <a:srgbClr val="ffffff"/>
                </a:solidFill>
              </a:uFill>
              <a:latin typeface="Arial"/>
            </a:endParaRPr>
          </a:p>
        </p:txBody>
      </p:sp>
      <p:pic>
        <p:nvPicPr>
          <p:cNvPr id="218" name="Picture 5" descr=""/>
          <p:cNvPicPr/>
          <p:nvPr/>
        </p:nvPicPr>
        <p:blipFill>
          <a:blip r:embed="rId1"/>
          <a:srcRect l="26448" t="5505" r="0" b="32555"/>
          <a:stretch/>
        </p:blipFill>
        <p:spPr>
          <a:xfrm>
            <a:off x="156600" y="2201040"/>
            <a:ext cx="8852760" cy="3675240"/>
          </a:xfrm>
          <a:prstGeom prst="rect">
            <a:avLst/>
          </a:prstGeom>
          <a:ln>
            <a:noFill/>
          </a:ln>
        </p:spPr>
      </p:pic>
      <p:sp>
        <p:nvSpPr>
          <p:cNvPr id="219" name="CustomShape 3"/>
          <p:cNvSpPr/>
          <p:nvPr/>
        </p:nvSpPr>
        <p:spPr>
          <a:xfrm>
            <a:off x="156600" y="1330920"/>
            <a:ext cx="217332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Cohesin disruption – cleavable RAD21 replacement</a:t>
            </a:r>
            <a:endParaRPr b="0" lang="en-US" sz="1800" spc="-1" strike="noStrike">
              <a:solidFill>
                <a:srgbClr val="000000"/>
              </a:solidFill>
              <a:uFill>
                <a:solidFill>
                  <a:srgbClr val="ffffff"/>
                </a:solidFill>
              </a:uFill>
              <a:latin typeface="Arial"/>
            </a:endParaRPr>
          </a:p>
        </p:txBody>
      </p:sp>
      <p:sp>
        <p:nvSpPr>
          <p:cNvPr id="220" name="CustomShape 4"/>
          <p:cNvSpPr/>
          <p:nvPr/>
        </p:nvSpPr>
        <p:spPr>
          <a:xfrm>
            <a:off x="4596480" y="1330920"/>
            <a:ext cx="217332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CTCF knockdown</a:t>
            </a:r>
            <a:endParaRPr b="0" lang="en-US" sz="1800" spc="-1" strike="noStrike">
              <a:solidFill>
                <a:srgbClr val="000000"/>
              </a:solidFill>
              <a:uFill>
                <a:solidFill>
                  <a:srgbClr val="ffffff"/>
                </a:solidFill>
              </a:uFill>
              <a:latin typeface="Arial"/>
            </a:endParaRPr>
          </a:p>
        </p:txBody>
      </p:sp>
      <p:sp>
        <p:nvSpPr>
          <p:cNvPr id="221" name="CustomShape 5"/>
          <p:cNvSpPr/>
          <p:nvPr/>
        </p:nvSpPr>
        <p:spPr>
          <a:xfrm>
            <a:off x="628560" y="6004440"/>
            <a:ext cx="432504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Depleted intra-chromosomal interactions</a:t>
            </a:r>
            <a:endParaRPr b="0" lang="en-US" sz="1800" spc="-1" strike="noStrike">
              <a:solidFill>
                <a:srgbClr val="000000"/>
              </a:solidFill>
              <a:uFill>
                <a:solidFill>
                  <a:srgbClr val="ffffff"/>
                </a:solidFill>
              </a:uFill>
              <a:latin typeface="Arial"/>
            </a:endParaRPr>
          </a:p>
        </p:txBody>
      </p:sp>
      <p:sp>
        <p:nvSpPr>
          <p:cNvPr id="222" name="CustomShape 6"/>
          <p:cNvSpPr/>
          <p:nvPr/>
        </p:nvSpPr>
        <p:spPr>
          <a:xfrm>
            <a:off x="4869000" y="6004440"/>
            <a:ext cx="432504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Depleted intra-chromosomal interactions</a:t>
            </a:r>
            <a:endParaRPr b="0" lang="en-US" sz="1800" spc="-1" strike="noStrike">
              <a:solidFill>
                <a:srgbClr val="000000"/>
              </a:solidFill>
              <a:uFill>
                <a:solidFill>
                  <a:srgbClr val="ffffff"/>
                </a:solidFill>
              </a:uFill>
              <a:latin typeface="Arial"/>
            </a:endParaRPr>
          </a:p>
          <a:p>
            <a:pPr>
              <a:lnSpc>
                <a:spcPct val="100000"/>
              </a:lnSpc>
            </a:pPr>
            <a:r>
              <a:rPr b="1" lang="en-US" sz="1800" spc="-1" strike="noStrike">
                <a:solidFill>
                  <a:srgbClr val="000000"/>
                </a:solidFill>
                <a:uFill>
                  <a:solidFill>
                    <a:srgbClr val="ffffff"/>
                  </a:solidFill>
                </a:uFill>
                <a:latin typeface="Calibri"/>
                <a:ea typeface="DejaVu Sans"/>
              </a:rPr>
              <a:t>+ Increased inter-chromosomal interactions</a:t>
            </a:r>
            <a:endParaRPr b="0" lang="en-US"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Cohesin and CTCF have different effects  on chromatin architecture and gene expression</a:t>
            </a:r>
            <a:endParaRPr b="0" lang="en-US" sz="1800" spc="-1" strike="noStrike">
              <a:solidFill>
                <a:srgbClr val="000000"/>
              </a:solidFill>
              <a:uFill>
                <a:solidFill>
                  <a:srgbClr val="ffffff"/>
                </a:solidFill>
              </a:uFill>
              <a:latin typeface="Arial"/>
            </a:endParaRPr>
          </a:p>
        </p:txBody>
      </p:sp>
      <p:sp>
        <p:nvSpPr>
          <p:cNvPr id="224"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Zuin et al PNAS 2014</a:t>
            </a:r>
            <a:endParaRPr b="0" lang="en-US" sz="1800" spc="-1" strike="noStrike">
              <a:solidFill>
                <a:srgbClr val="000000"/>
              </a:solidFill>
              <a:uFill>
                <a:solidFill>
                  <a:srgbClr val="ffffff"/>
                </a:solidFill>
              </a:uFill>
              <a:latin typeface="Arial"/>
            </a:endParaRPr>
          </a:p>
        </p:txBody>
      </p:sp>
      <p:pic>
        <p:nvPicPr>
          <p:cNvPr id="225" name="Picture 1" descr=""/>
          <p:cNvPicPr/>
          <p:nvPr/>
        </p:nvPicPr>
        <p:blipFill>
          <a:blip r:embed="rId1"/>
          <a:srcRect l="0" t="83518" r="0" b="0"/>
          <a:stretch/>
        </p:blipFill>
        <p:spPr>
          <a:xfrm>
            <a:off x="312120" y="1998360"/>
            <a:ext cx="8664840" cy="19749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CTCF and Cohesin</a:t>
            </a:r>
            <a:endParaRPr b="0" lang="en-US" sz="1800" spc="-1" strike="noStrike">
              <a:solidFill>
                <a:srgbClr val="000000"/>
              </a:solidFill>
              <a:uFill>
                <a:solidFill>
                  <a:srgbClr val="ffffff"/>
                </a:solidFill>
              </a:uFill>
              <a:latin typeface="Arial"/>
            </a:endParaRPr>
          </a:p>
        </p:txBody>
      </p:sp>
      <p:sp>
        <p:nvSpPr>
          <p:cNvPr id="227" name="CustomShape 2"/>
          <p:cNvSpPr/>
          <p:nvPr/>
        </p:nvSpPr>
        <p:spPr>
          <a:xfrm>
            <a:off x="940320" y="1136520"/>
            <a:ext cx="7772760" cy="269676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Two types of cohesin binding: </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CTCF (relatively conserved across cell types and species)</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Active enhancer/promoter elements (cell type-specific)</a:t>
            </a:r>
            <a:endParaRPr b="0" lang="en-US"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CTCF and Cohesin</a:t>
            </a:r>
            <a:endParaRPr b="0" lang="en-US" sz="1800" spc="-1" strike="noStrike">
              <a:solidFill>
                <a:srgbClr val="000000"/>
              </a:solidFill>
              <a:uFill>
                <a:solidFill>
                  <a:srgbClr val="ffffff"/>
                </a:solidFill>
              </a:uFill>
              <a:latin typeface="Arial"/>
            </a:endParaRPr>
          </a:p>
        </p:txBody>
      </p:sp>
      <p:sp>
        <p:nvSpPr>
          <p:cNvPr id="229" name="CustomShape 2"/>
          <p:cNvSpPr/>
          <p:nvPr/>
        </p:nvSpPr>
        <p:spPr>
          <a:xfrm>
            <a:off x="940320" y="1136520"/>
            <a:ext cx="7772760" cy="124416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Two types of cohesin binding: </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CTCF (relatively conserved across cell types and species)</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Active enhancer/promoter elements (cell type-specific)</a:t>
            </a:r>
            <a:endParaRPr b="0" lang="en-US" sz="1800" spc="-1" strike="noStrike">
              <a:solidFill>
                <a:srgbClr val="000000"/>
              </a:solidFill>
              <a:uFill>
                <a:solidFill>
                  <a:srgbClr val="ffffff"/>
                </a:solidFill>
              </a:uFill>
              <a:latin typeface="Arial"/>
            </a:endParaRPr>
          </a:p>
        </p:txBody>
      </p:sp>
      <p:sp>
        <p:nvSpPr>
          <p:cNvPr id="230" name="CustomShape 3"/>
          <p:cNvSpPr/>
          <p:nvPr/>
        </p:nvSpPr>
        <p:spPr>
          <a:xfrm>
            <a:off x="2838960" y="2961720"/>
            <a:ext cx="2961360" cy="1506960"/>
          </a:xfrm>
          <a:prstGeom prst="rect">
            <a:avLst/>
          </a:prstGeom>
          <a:noFill/>
          <a:ln w="28440">
            <a:solidFill>
              <a:srgbClr val="ff0000"/>
            </a:solidFill>
            <a:round/>
          </a:ln>
        </p:spPr>
        <p:style>
          <a:lnRef idx="0"/>
          <a:fillRef idx="0"/>
          <a:effectRef idx="0"/>
          <a:fontRef idx="minor"/>
        </p:style>
        <p:txBody>
          <a:bodyPr lIns="90000" rIns="90000" tIns="45000" bIns="45000"/>
          <a:p>
            <a:pPr marL="108360" algn="ctr">
              <a:lnSpc>
                <a:spcPct val="100000"/>
              </a:lnSpc>
            </a:pPr>
            <a:endParaRPr b="0" lang="en-US" sz="1800" spc="-1" strike="noStrike">
              <a:solidFill>
                <a:srgbClr val="000000"/>
              </a:solidFill>
              <a:uFill>
                <a:solidFill>
                  <a:srgbClr val="ffffff"/>
                </a:solidFill>
              </a:uFill>
              <a:latin typeface="Arial"/>
            </a:endParaRPr>
          </a:p>
          <a:p>
            <a:pPr marL="108360" algn="ctr">
              <a:lnSpc>
                <a:spcPct val="100000"/>
              </a:lnSpc>
            </a:pPr>
            <a:r>
              <a:rPr b="0" lang="en-US" sz="1800" spc="-1" strike="noStrike">
                <a:solidFill>
                  <a:srgbClr val="000000"/>
                </a:solidFill>
                <a:uFill>
                  <a:solidFill>
                    <a:srgbClr val="ffffff"/>
                  </a:solidFill>
                </a:uFill>
                <a:latin typeface="Arial"/>
                <a:ea typeface="DejaVu Sans"/>
              </a:rPr>
              <a:t>Reflect dynamic transcription state of different cell types!!!</a:t>
            </a:r>
            <a:endParaRPr b="0" lang="en-US" sz="1800" spc="-1" strike="noStrike">
              <a:solidFill>
                <a:srgbClr val="000000"/>
              </a:solidFill>
              <a:uFill>
                <a:solidFill>
                  <a:srgbClr val="ffffff"/>
                </a:solidFill>
              </a:uFill>
              <a:latin typeface="Arial"/>
            </a:endParaRPr>
          </a:p>
        </p:txBody>
      </p:sp>
      <p:sp>
        <p:nvSpPr>
          <p:cNvPr id="231" name="CustomShape 4"/>
          <p:cNvSpPr/>
          <p:nvPr/>
        </p:nvSpPr>
        <p:spPr>
          <a:xfrm flipV="1">
            <a:off x="4225320" y="2197080"/>
            <a:ext cx="360" cy="646920"/>
          </a:xfrm>
          <a:custGeom>
            <a:avLst/>
            <a:gdLst/>
            <a:ahLst/>
            <a:rect l="l" t="t" r="r" b="b"/>
            <a:pathLst>
              <a:path w="21600" h="21600">
                <a:moveTo>
                  <a:pt x="0" y="0"/>
                </a:moveTo>
                <a:lnTo>
                  <a:pt x="21600" y="21600"/>
                </a:lnTo>
              </a:path>
            </a:pathLst>
          </a:custGeom>
          <a:noFill/>
          <a:ln w="28440">
            <a:solidFill>
              <a:srgbClr val="ff0000"/>
            </a:solidFill>
            <a:round/>
            <a:tailEnd len="med" type="arrow"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600" spc="-1" strike="noStrike">
                <a:solidFill>
                  <a:srgbClr val="000000"/>
                </a:solidFill>
                <a:uFill>
                  <a:solidFill>
                    <a:srgbClr val="ffffff"/>
                  </a:solidFill>
                </a:uFill>
                <a:latin typeface="Calibri"/>
                <a:ea typeface="DejaVu Sans"/>
              </a:rPr>
              <a:t>What determines regulatory interactions?</a:t>
            </a:r>
            <a:endParaRPr b="0" lang="en-US" sz="1800" spc="-1" strike="noStrike">
              <a:solidFill>
                <a:srgbClr val="000000"/>
              </a:solidFill>
              <a:uFill>
                <a:solidFill>
                  <a:srgbClr val="ffffff"/>
                </a:solidFill>
              </a:uFill>
              <a:latin typeface="Arial"/>
            </a:endParaRPr>
          </a:p>
        </p:txBody>
      </p:sp>
      <p:sp>
        <p:nvSpPr>
          <p:cNvPr id="233"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Adapted from Baranello et al PNAS 2014</a:t>
            </a:r>
            <a:endParaRPr b="0" lang="en-US" sz="1800" spc="-1" strike="noStrike">
              <a:solidFill>
                <a:srgbClr val="000000"/>
              </a:solidFill>
              <a:uFill>
                <a:solidFill>
                  <a:srgbClr val="ffffff"/>
                </a:solidFill>
              </a:uFill>
              <a:latin typeface="Arial"/>
            </a:endParaRPr>
          </a:p>
        </p:txBody>
      </p:sp>
      <p:pic>
        <p:nvPicPr>
          <p:cNvPr id="234" name="Picture 2" descr=""/>
          <p:cNvPicPr/>
          <p:nvPr/>
        </p:nvPicPr>
        <p:blipFill>
          <a:blip r:embed="rId1"/>
          <a:srcRect l="71452" t="20862" r="5008" b="32296"/>
          <a:stretch/>
        </p:blipFill>
        <p:spPr>
          <a:xfrm>
            <a:off x="2587680" y="795960"/>
            <a:ext cx="3907440" cy="4233960"/>
          </a:xfrm>
          <a:prstGeom prst="rect">
            <a:avLst/>
          </a:prstGeom>
          <a:ln>
            <a:noFill/>
          </a:ln>
        </p:spPr>
      </p:pic>
      <p:pic>
        <p:nvPicPr>
          <p:cNvPr id="235" name="Picture 5" descr=""/>
          <p:cNvPicPr/>
          <p:nvPr/>
        </p:nvPicPr>
        <p:blipFill>
          <a:blip r:embed="rId2"/>
          <a:srcRect l="19112" t="80126" r="22171" b="0"/>
          <a:stretch/>
        </p:blipFill>
        <p:spPr>
          <a:xfrm>
            <a:off x="1848240" y="5030280"/>
            <a:ext cx="5368320" cy="989280"/>
          </a:xfrm>
          <a:prstGeom prst="rect">
            <a:avLst/>
          </a:prstGeom>
          <a:ln>
            <a:noFill/>
          </a:ln>
        </p:spPr>
      </p:pic>
      <p:sp>
        <p:nvSpPr>
          <p:cNvPr id="236" name="CustomShape 3"/>
          <p:cNvSpPr/>
          <p:nvPr/>
        </p:nvSpPr>
        <p:spPr>
          <a:xfrm>
            <a:off x="5004360" y="5583240"/>
            <a:ext cx="2212560" cy="590760"/>
          </a:xfrm>
          <a:prstGeom prst="rect">
            <a:avLst/>
          </a:prstGeom>
          <a:noFill/>
          <a:ln w="2844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Arial"/>
                <a:ea typeface="DejaVu Sans"/>
              </a:rPr>
              <a:t>Enrichment of lncRNAs at TAD boundaries</a:t>
            </a:r>
            <a:endParaRPr b="0" lang="en-US" sz="1800" spc="-1" strike="noStrike">
              <a:solidFill>
                <a:srgbClr val="000000"/>
              </a:solidFill>
              <a:uFill>
                <a:solidFill>
                  <a:srgbClr val="ffffff"/>
                </a:solidFill>
              </a:uFill>
              <a:latin typeface="Arial"/>
            </a:endParaRPr>
          </a:p>
        </p:txBody>
      </p:sp>
      <p:pic>
        <p:nvPicPr>
          <p:cNvPr id="238" name="Picture 1" descr=""/>
          <p:cNvPicPr/>
          <p:nvPr/>
        </p:nvPicPr>
        <p:blipFill>
          <a:blip r:embed="rId1"/>
          <a:srcRect l="5974" t="0" r="0" b="55546"/>
          <a:stretch/>
        </p:blipFill>
        <p:spPr>
          <a:xfrm>
            <a:off x="2628000" y="1858320"/>
            <a:ext cx="5846400" cy="2379240"/>
          </a:xfrm>
          <a:prstGeom prst="rect">
            <a:avLst/>
          </a:prstGeom>
          <a:ln>
            <a:noFill/>
          </a:ln>
        </p:spPr>
      </p:pic>
      <p:sp>
        <p:nvSpPr>
          <p:cNvPr id="239"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Amaral et al 2016 bioRxiv</a:t>
            </a:r>
            <a:endParaRPr b="0" lang="en-US" sz="1800" spc="-1" strike="noStrike">
              <a:solidFill>
                <a:srgbClr val="000000"/>
              </a:solidFill>
              <a:uFill>
                <a:solidFill>
                  <a:srgbClr val="ffffff"/>
                </a:solidFill>
              </a:uFill>
              <a:latin typeface="Arial"/>
            </a:endParaRPr>
          </a:p>
        </p:txBody>
      </p:sp>
      <p:sp>
        <p:nvSpPr>
          <p:cNvPr id="240" name="CustomShape 3"/>
          <p:cNvSpPr/>
          <p:nvPr/>
        </p:nvSpPr>
        <p:spPr>
          <a:xfrm>
            <a:off x="701280" y="1381320"/>
            <a:ext cx="7772760" cy="749520"/>
          </a:xfrm>
          <a:prstGeom prst="rect">
            <a:avLst/>
          </a:prstGeom>
          <a:solidFill>
            <a:srgbClr val="ffffff"/>
          </a:solidFill>
          <a:ln>
            <a:noFill/>
          </a:ln>
        </p:spPr>
        <p:style>
          <a:lnRef idx="0"/>
          <a:fillRef idx="0"/>
          <a:effectRef idx="0"/>
          <a:fontRef idx="minor"/>
        </p:style>
        <p:txBody>
          <a:bodyPr lIns="90000" rIns="90000" tIns="45000" bIns="45000"/>
          <a:p>
            <a:pPr marL="108360">
              <a:lnSpc>
                <a:spcPct val="100000"/>
              </a:lnSpc>
            </a:pPr>
            <a:r>
              <a:rPr b="0" lang="en-US" sz="1800" spc="-1" strike="noStrike">
                <a:solidFill>
                  <a:srgbClr val="000000"/>
                </a:solidFill>
                <a:uFill>
                  <a:solidFill>
                    <a:srgbClr val="ffffff"/>
                  </a:solidFill>
                </a:uFill>
                <a:latin typeface="Arial"/>
                <a:ea typeface="DejaVu Sans"/>
              </a:rPr>
              <a:t>Topological anchor point (tap)RNAs</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Positionally conserved, not sequence conserved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41" name="Picture 6" descr=""/>
          <p:cNvPicPr/>
          <p:nvPr/>
        </p:nvPicPr>
        <p:blipFill>
          <a:blip r:embed="rId2"/>
          <a:srcRect l="5974" t="48461" r="0" b="10665"/>
          <a:stretch/>
        </p:blipFill>
        <p:spPr>
          <a:xfrm>
            <a:off x="2628000" y="4313160"/>
            <a:ext cx="5846400" cy="218772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TR-lincRNAs are enriched at TAD boundaries</a:t>
            </a:r>
            <a:endParaRPr b="0" lang="en-US" sz="1800" spc="-1" strike="noStrike">
              <a:solidFill>
                <a:srgbClr val="000000"/>
              </a:solidFill>
              <a:uFill>
                <a:solidFill>
                  <a:srgbClr val="ffffff"/>
                </a:solidFill>
              </a:uFill>
              <a:latin typeface="Arial"/>
            </a:endParaRPr>
          </a:p>
        </p:txBody>
      </p:sp>
      <p:pic>
        <p:nvPicPr>
          <p:cNvPr id="243" name="Picture 7" descr=""/>
          <p:cNvPicPr/>
          <p:nvPr/>
        </p:nvPicPr>
        <p:blipFill>
          <a:blip r:embed="rId1"/>
          <a:srcRect l="8084" t="0" r="0" b="0"/>
          <a:stretch/>
        </p:blipFill>
        <p:spPr>
          <a:xfrm>
            <a:off x="1521360" y="1381320"/>
            <a:ext cx="5865840" cy="454356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685800" y="338760"/>
            <a:ext cx="7771320" cy="1468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Chromatin Conformation Capture</a:t>
            </a:r>
            <a:endParaRPr b="0" lang="en-US" sz="1800" spc="-1" strike="noStrike">
              <a:solidFill>
                <a:srgbClr val="000000"/>
              </a:solidFill>
              <a:uFill>
                <a:solidFill>
                  <a:srgbClr val="ffffff"/>
                </a:solidFill>
              </a:uFill>
              <a:latin typeface="Arial"/>
            </a:endParaRPr>
          </a:p>
        </p:txBody>
      </p:sp>
      <p:sp>
        <p:nvSpPr>
          <p:cNvPr id="119" name="CustomShape 2"/>
          <p:cNvSpPr/>
          <p:nvPr/>
        </p:nvSpPr>
        <p:spPr>
          <a:xfrm>
            <a:off x="997560" y="2055240"/>
            <a:ext cx="639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Used to measure proximity of genomic regions in space</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Common basis for all “C” techniques:</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pic>
        <p:nvPicPr>
          <p:cNvPr id="120" name="Picture 5" descr=""/>
          <p:cNvPicPr/>
          <p:nvPr/>
        </p:nvPicPr>
        <p:blipFill>
          <a:blip r:embed="rId1"/>
          <a:stretch/>
        </p:blipFill>
        <p:spPr>
          <a:xfrm>
            <a:off x="1722960" y="3748320"/>
            <a:ext cx="5532120" cy="25826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TR-lincRNAs are enriched in cohesin binding</a:t>
            </a:r>
            <a:endParaRPr b="0" lang="en-US" sz="1800" spc="-1" strike="noStrike">
              <a:solidFill>
                <a:srgbClr val="000000"/>
              </a:solidFill>
              <a:uFill>
                <a:solidFill>
                  <a:srgbClr val="ffffff"/>
                </a:solidFill>
              </a:uFill>
              <a:latin typeface="Arial"/>
            </a:endParaRPr>
          </a:p>
        </p:txBody>
      </p:sp>
      <p:sp>
        <p:nvSpPr>
          <p:cNvPr id="245" name="CustomShape 2"/>
          <p:cNvSpPr/>
          <p:nvPr/>
        </p:nvSpPr>
        <p:spPr>
          <a:xfrm>
            <a:off x="940320" y="1639440"/>
            <a:ext cx="7772760" cy="487404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elincRNAs are enriched in cohesin binding (Cyril’s data)</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fold enrichment = 13.1</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p = 1E-04</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TR-lincRNA also enriched in cohesin binding</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fold enrichment = 2.48 </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p</a:t>
            </a:r>
            <a:r>
              <a:rPr b="0" i="1" lang="en-US" sz="1800" spc="-1" strike="noStrike">
                <a:solidFill>
                  <a:srgbClr val="000000"/>
                </a:solidFill>
                <a:uFill>
                  <a:solidFill>
                    <a:srgbClr val="ffffff"/>
                  </a:solidFill>
                </a:uFill>
                <a:latin typeface="Arial"/>
                <a:ea typeface="DejaVu Sans"/>
              </a:rPr>
              <a:t> = </a:t>
            </a:r>
            <a:r>
              <a:rPr b="0" lang="en-US" sz="1800" spc="-1" strike="noStrike">
                <a:solidFill>
                  <a:srgbClr val="000000"/>
                </a:solidFill>
                <a:uFill>
                  <a:solidFill>
                    <a:srgbClr val="ffffff"/>
                  </a:solidFill>
                </a:uFill>
                <a:latin typeface="Arial"/>
                <a:ea typeface="DejaVu Sans"/>
              </a:rPr>
              <a:t>0.01 </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relative to all expressed lincRNAs (excluding elincRNAs)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TR-lincRNA depleted in CTCF binding</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regardless of whether workspace contains elincRNAs or not</a:t>
            </a:r>
            <a:endParaRPr b="0" lang="en-US"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Hypothesis?</a:t>
            </a:r>
            <a:endParaRPr b="0" lang="en-US" sz="1800" spc="-1" strike="noStrike">
              <a:solidFill>
                <a:srgbClr val="000000"/>
              </a:solidFill>
              <a:uFill>
                <a:solidFill>
                  <a:srgbClr val="ffffff"/>
                </a:solidFill>
              </a:uFill>
              <a:latin typeface="Arial"/>
            </a:endParaRPr>
          </a:p>
        </p:txBody>
      </p:sp>
      <p:pic>
        <p:nvPicPr>
          <p:cNvPr id="247" name="Picture 1" descr=""/>
          <p:cNvPicPr/>
          <p:nvPr/>
        </p:nvPicPr>
        <p:blipFill>
          <a:blip r:embed="rId1"/>
          <a:srcRect l="4001" t="69320" r="28197" b="2270"/>
          <a:stretch/>
        </p:blipFill>
        <p:spPr>
          <a:xfrm>
            <a:off x="659880" y="1584360"/>
            <a:ext cx="8025840" cy="3004920"/>
          </a:xfrm>
          <a:prstGeom prst="rect">
            <a:avLst/>
          </a:prstGeom>
          <a:ln>
            <a:noFill/>
          </a:ln>
        </p:spPr>
      </p:pic>
      <p:sp>
        <p:nvSpPr>
          <p:cNvPr id="248"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Adapted from Matharu and Ahituv 2015, PLoS Gen</a:t>
            </a:r>
            <a:endParaRPr b="0" lang="en-US" sz="1800" spc="-1" strike="noStrike">
              <a:solidFill>
                <a:srgbClr val="000000"/>
              </a:solidFill>
              <a:uFill>
                <a:solidFill>
                  <a:srgbClr val="ffffff"/>
                </a:solidFill>
              </a:uFill>
              <a:latin typeface="Arial"/>
            </a:endParaRPr>
          </a:p>
        </p:txBody>
      </p:sp>
      <p:sp>
        <p:nvSpPr>
          <p:cNvPr id="249" name="CustomShape 3"/>
          <p:cNvSpPr/>
          <p:nvPr/>
        </p:nvSpPr>
        <p:spPr>
          <a:xfrm>
            <a:off x="4224600" y="3458160"/>
            <a:ext cx="452160" cy="439920"/>
          </a:xfrm>
          <a:prstGeom prst="ellipse">
            <a:avLst/>
          </a:prstGeom>
          <a:ln>
            <a:solidFill>
              <a:srgbClr val="7d5fa0"/>
            </a:solidFill>
            <a:round/>
          </a:ln>
          <a:effectLst>
            <a:outerShdw blurRad="40000" dir="5400000" dist="23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250" name="CustomShape 4"/>
          <p:cNvSpPr/>
          <p:nvPr/>
        </p:nvSpPr>
        <p:spPr>
          <a:xfrm>
            <a:off x="6317640" y="4149720"/>
            <a:ext cx="452160" cy="439920"/>
          </a:xfrm>
          <a:prstGeom prst="ellipse">
            <a:avLst/>
          </a:prstGeom>
          <a:ln>
            <a:solidFill>
              <a:srgbClr val="7d5fa0"/>
            </a:solidFill>
            <a:round/>
          </a:ln>
          <a:effectLst>
            <a:outerShdw blurRad="40000" dir="5400000" dist="23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251" name="CustomShape 5"/>
          <p:cNvSpPr/>
          <p:nvPr/>
        </p:nvSpPr>
        <p:spPr>
          <a:xfrm>
            <a:off x="4224600" y="2642040"/>
            <a:ext cx="452160" cy="439920"/>
          </a:xfrm>
          <a:prstGeom prst="ellipse">
            <a:avLst/>
          </a:prstGeom>
          <a:ln>
            <a:solidFill>
              <a:srgbClr val="7d5fa0"/>
            </a:solidFill>
            <a:round/>
          </a:ln>
          <a:effectLst>
            <a:outerShdw blurRad="40000" dir="5400000" dist="23000" rotWithShape="0">
              <a:srgbClr val="000000">
                <a:alpha val="35000"/>
              </a:srgbClr>
            </a:outerShdw>
          </a:effectLst>
        </p:spPr>
        <p:style>
          <a:lnRef idx="1">
            <a:schemeClr val="accent4"/>
          </a:lnRef>
          <a:fillRef idx="3">
            <a:schemeClr val="accent4"/>
          </a:fillRef>
          <a:effectRef idx="2">
            <a:schemeClr val="accent4"/>
          </a:effectRef>
          <a:fontRef idx="minor"/>
        </p:style>
      </p:sp>
      <p:sp>
        <p:nvSpPr>
          <p:cNvPr id="252" name="CustomShape 6"/>
          <p:cNvSpPr/>
          <p:nvPr/>
        </p:nvSpPr>
        <p:spPr>
          <a:xfrm>
            <a:off x="3357000" y="3181320"/>
            <a:ext cx="213480" cy="804600"/>
          </a:xfrm>
          <a:prstGeom prst="ellipse">
            <a:avLst/>
          </a:prstGeom>
          <a:noFill/>
          <a:ln w="3816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3" name="CustomShape 7"/>
          <p:cNvSpPr/>
          <p:nvPr/>
        </p:nvSpPr>
        <p:spPr>
          <a:xfrm rot="5400000">
            <a:off x="6455880" y="4452840"/>
            <a:ext cx="213480" cy="804600"/>
          </a:xfrm>
          <a:prstGeom prst="ellipse">
            <a:avLst/>
          </a:prstGeom>
          <a:noFill/>
          <a:ln w="38160">
            <a:solidFill>
              <a:srgbClr val="ff0000"/>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54" name="CustomShape 8"/>
          <p:cNvSpPr/>
          <p:nvPr/>
        </p:nvSpPr>
        <p:spPr>
          <a:xfrm>
            <a:off x="6970320" y="4134600"/>
            <a:ext cx="217332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CTCF</a:t>
            </a:r>
            <a:endParaRPr b="0" lang="en-US" sz="1800" spc="-1" strike="noStrike">
              <a:solidFill>
                <a:srgbClr val="000000"/>
              </a:solidFill>
              <a:uFill>
                <a:solidFill>
                  <a:srgbClr val="ffffff"/>
                </a:solidFill>
              </a:uFill>
              <a:latin typeface="Arial"/>
            </a:endParaRPr>
          </a:p>
        </p:txBody>
      </p:sp>
      <p:sp>
        <p:nvSpPr>
          <p:cNvPr id="255" name="CustomShape 9"/>
          <p:cNvSpPr/>
          <p:nvPr/>
        </p:nvSpPr>
        <p:spPr>
          <a:xfrm>
            <a:off x="6970320" y="4652640"/>
            <a:ext cx="2173320" cy="4546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Cohesin</a:t>
            </a:r>
            <a:endParaRPr b="0" lang="en-US"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That’s not all, there are more…</a:t>
            </a:r>
            <a:endParaRPr b="0" lang="en-US"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800" spc="-1" strike="noStrike">
                <a:solidFill>
                  <a:srgbClr val="000000"/>
                </a:solidFill>
                <a:uFill>
                  <a:solidFill>
                    <a:srgbClr val="ffffff"/>
                  </a:solidFill>
                </a:uFill>
                <a:latin typeface="Calibri"/>
                <a:ea typeface="DejaVu Sans"/>
              </a:rPr>
              <a:t>Meta-TADs</a:t>
            </a:r>
            <a:endParaRPr b="0" lang="en-US"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800" spc="-1" strike="noStrike">
                <a:solidFill>
                  <a:srgbClr val="000000"/>
                </a:solidFill>
                <a:uFill>
                  <a:solidFill>
                    <a:srgbClr val="ffffff"/>
                  </a:solidFill>
                </a:uFill>
                <a:latin typeface="Calibri"/>
                <a:ea typeface="DejaVu Sans"/>
              </a:rPr>
              <a:t>Meta-TADs</a:t>
            </a:r>
            <a:endParaRPr b="0" lang="en-US" sz="1800" spc="-1" strike="noStrike">
              <a:solidFill>
                <a:srgbClr val="000000"/>
              </a:solidFill>
              <a:uFill>
                <a:solidFill>
                  <a:srgbClr val="ffffff"/>
                </a:solidFill>
              </a:uFill>
              <a:latin typeface="Arial"/>
            </a:endParaRPr>
          </a:p>
        </p:txBody>
      </p:sp>
      <p:pic>
        <p:nvPicPr>
          <p:cNvPr id="259" name="Picture 3" descr=""/>
          <p:cNvPicPr/>
          <p:nvPr/>
        </p:nvPicPr>
        <p:blipFill>
          <a:blip r:embed="rId1"/>
          <a:srcRect l="36292" t="0" r="0" b="0"/>
          <a:stretch/>
        </p:blipFill>
        <p:spPr>
          <a:xfrm>
            <a:off x="1287000" y="1656000"/>
            <a:ext cx="6870600" cy="3776040"/>
          </a:xfrm>
          <a:prstGeom prst="rect">
            <a:avLst/>
          </a:prstGeom>
          <a:ln>
            <a:noFill/>
          </a:ln>
        </p:spPr>
      </p:pic>
      <p:sp>
        <p:nvSpPr>
          <p:cNvPr id="260"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Fraser et al 2015 Mol Sys Biol</a:t>
            </a:r>
            <a:endParaRPr b="0" lang="en-US" sz="1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Calibri"/>
                <a:ea typeface="DejaVu Sans"/>
              </a:rPr>
              <a:t>Meta-TADs hierarchy correlates with epigenomic features</a:t>
            </a:r>
            <a:endParaRPr b="0" lang="en-US" sz="1800" spc="-1" strike="noStrike">
              <a:solidFill>
                <a:srgbClr val="000000"/>
              </a:solidFill>
              <a:uFill>
                <a:solidFill>
                  <a:srgbClr val="ffffff"/>
                </a:solidFill>
              </a:uFill>
              <a:latin typeface="Arial"/>
            </a:endParaRPr>
          </a:p>
        </p:txBody>
      </p:sp>
      <p:pic>
        <p:nvPicPr>
          <p:cNvPr id="262" name="Picture 1" descr=""/>
          <p:cNvPicPr/>
          <p:nvPr/>
        </p:nvPicPr>
        <p:blipFill>
          <a:blip r:embed="rId1"/>
          <a:srcRect l="0" t="0" r="0" b="56909"/>
          <a:stretch/>
        </p:blipFill>
        <p:spPr>
          <a:xfrm>
            <a:off x="1013400" y="1381320"/>
            <a:ext cx="7672320" cy="4851360"/>
          </a:xfrm>
          <a:prstGeom prst="rect">
            <a:avLst/>
          </a:prstGeom>
          <a:ln>
            <a:noFill/>
          </a:ln>
        </p:spPr>
      </p:pic>
      <p:sp>
        <p:nvSpPr>
          <p:cNvPr id="263"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Fraser et al 2015 Mol Sys Biol</a:t>
            </a:r>
            <a:endParaRPr b="0" lang="en-US"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Calibri"/>
                <a:ea typeface="DejaVu Sans"/>
              </a:rPr>
              <a:t>Changes in metaTAD architecture and gene expression across differentiation</a:t>
            </a:r>
            <a:endParaRPr b="0" lang="en-US" sz="1800" spc="-1" strike="noStrike">
              <a:solidFill>
                <a:srgbClr val="000000"/>
              </a:solidFill>
              <a:uFill>
                <a:solidFill>
                  <a:srgbClr val="ffffff"/>
                </a:solidFill>
              </a:uFill>
              <a:latin typeface="Arial"/>
            </a:endParaRPr>
          </a:p>
        </p:txBody>
      </p:sp>
      <p:sp>
        <p:nvSpPr>
          <p:cNvPr id="265"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Fraser et al 2015 Mol Sys Biol</a:t>
            </a:r>
            <a:endParaRPr b="0" lang="en-US" sz="1800" spc="-1" strike="noStrike">
              <a:solidFill>
                <a:srgbClr val="000000"/>
              </a:solidFill>
              <a:uFill>
                <a:solidFill>
                  <a:srgbClr val="ffffff"/>
                </a:solidFill>
              </a:uFill>
              <a:latin typeface="Arial"/>
            </a:endParaRPr>
          </a:p>
        </p:txBody>
      </p:sp>
      <p:pic>
        <p:nvPicPr>
          <p:cNvPr id="266" name="Picture 2" descr=""/>
          <p:cNvPicPr/>
          <p:nvPr/>
        </p:nvPicPr>
        <p:blipFill>
          <a:blip r:embed="rId1"/>
          <a:srcRect l="9600" t="0" r="6715" b="79859"/>
          <a:stretch/>
        </p:blipFill>
        <p:spPr>
          <a:xfrm>
            <a:off x="1810440" y="1594800"/>
            <a:ext cx="5456520" cy="2539800"/>
          </a:xfrm>
          <a:prstGeom prst="rect">
            <a:avLst/>
          </a:prstGeom>
          <a:ln>
            <a:noFill/>
          </a:ln>
        </p:spPr>
      </p:pic>
      <p:pic>
        <p:nvPicPr>
          <p:cNvPr id="267" name="Picture 5" descr=""/>
          <p:cNvPicPr/>
          <p:nvPr/>
        </p:nvPicPr>
        <p:blipFill>
          <a:blip r:embed="rId2"/>
          <a:srcRect l="3985" t="49159" r="6715" b="35418"/>
          <a:stretch/>
        </p:blipFill>
        <p:spPr>
          <a:xfrm>
            <a:off x="1596960" y="4250160"/>
            <a:ext cx="5822640" cy="19447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Calibri"/>
                <a:ea typeface="DejaVu Sans"/>
              </a:rPr>
              <a:t>TAD boundaries are relatively conserved across differentiation</a:t>
            </a:r>
            <a:endParaRPr b="0" lang="en-US" sz="1800" spc="-1" strike="noStrike">
              <a:solidFill>
                <a:srgbClr val="000000"/>
              </a:solidFill>
              <a:uFill>
                <a:solidFill>
                  <a:srgbClr val="ffffff"/>
                </a:solidFill>
              </a:uFill>
              <a:latin typeface="Arial"/>
            </a:endParaRPr>
          </a:p>
        </p:txBody>
      </p:sp>
      <p:sp>
        <p:nvSpPr>
          <p:cNvPr id="269"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Fraser et al 2015 Mol Sys Biol</a:t>
            </a:r>
            <a:endParaRPr b="0" lang="en-US" sz="1800" spc="-1" strike="noStrike">
              <a:solidFill>
                <a:srgbClr val="000000"/>
              </a:solidFill>
              <a:uFill>
                <a:solidFill>
                  <a:srgbClr val="ffffff"/>
                </a:solidFill>
              </a:uFill>
              <a:latin typeface="Arial"/>
            </a:endParaRPr>
          </a:p>
        </p:txBody>
      </p:sp>
      <p:pic>
        <p:nvPicPr>
          <p:cNvPr id="270" name="Picture 1" descr=""/>
          <p:cNvPicPr/>
          <p:nvPr/>
        </p:nvPicPr>
        <p:blipFill>
          <a:blip r:embed="rId1"/>
          <a:srcRect l="71362" t="81229" r="0" b="0"/>
          <a:stretch/>
        </p:blipFill>
        <p:spPr>
          <a:xfrm>
            <a:off x="2602800" y="1255320"/>
            <a:ext cx="3457440" cy="3325680"/>
          </a:xfrm>
          <a:prstGeom prst="rect">
            <a:avLst/>
          </a:prstGeom>
          <a:ln>
            <a:noFill/>
          </a:ln>
        </p:spPr>
      </p:pic>
      <p:sp>
        <p:nvSpPr>
          <p:cNvPr id="271" name="CustomShape 3"/>
          <p:cNvSpPr/>
          <p:nvPr/>
        </p:nvSpPr>
        <p:spPr>
          <a:xfrm>
            <a:off x="751680" y="4737240"/>
            <a:ext cx="7772760" cy="137376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74-80% of TAD boundary positions conserved across differentiation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Changes (~60%) in metaTAD structures that’s associated with changes in gene expression!</a:t>
            </a:r>
            <a:endParaRPr b="0" lang="en-US" sz="18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uFill>
                  <a:solidFill>
                    <a:srgbClr val="ffffff"/>
                  </a:solidFill>
                </a:uFill>
                <a:latin typeface="Calibri"/>
                <a:ea typeface="DejaVu Sans"/>
              </a:rPr>
              <a:t>Changes in metaTAD structure associated with </a:t>
            </a:r>
            <a:endParaRPr b="0" lang="en-US" sz="1800" spc="-1" strike="noStrike">
              <a:solidFill>
                <a:srgbClr val="000000"/>
              </a:solidFill>
              <a:uFill>
                <a:solidFill>
                  <a:srgbClr val="ffffff"/>
                </a:solidFill>
              </a:uFill>
              <a:latin typeface="Arial"/>
            </a:endParaRPr>
          </a:p>
          <a:p>
            <a:pPr algn="ctr">
              <a:lnSpc>
                <a:spcPct val="100000"/>
              </a:lnSpc>
            </a:pPr>
            <a:r>
              <a:rPr b="0" lang="en-US" sz="2400" spc="-1" strike="noStrike">
                <a:solidFill>
                  <a:srgbClr val="000000"/>
                </a:solidFill>
                <a:uFill>
                  <a:solidFill>
                    <a:srgbClr val="ffffff"/>
                  </a:solidFill>
                </a:uFill>
                <a:latin typeface="Calibri"/>
                <a:ea typeface="DejaVu Sans"/>
              </a:rPr>
              <a:t>gene expression changes</a:t>
            </a:r>
            <a:endParaRPr b="0" lang="en-US" sz="1800" spc="-1" strike="noStrike">
              <a:solidFill>
                <a:srgbClr val="000000"/>
              </a:solidFill>
              <a:uFill>
                <a:solidFill>
                  <a:srgbClr val="ffffff"/>
                </a:solidFill>
              </a:uFill>
              <a:latin typeface="Arial"/>
            </a:endParaRPr>
          </a:p>
        </p:txBody>
      </p:sp>
      <p:sp>
        <p:nvSpPr>
          <p:cNvPr id="273"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Fraser et al 2015 Mol Sys Biol</a:t>
            </a:r>
            <a:endParaRPr b="0" lang="en-US" sz="1800" spc="-1" strike="noStrike">
              <a:solidFill>
                <a:srgbClr val="000000"/>
              </a:solidFill>
              <a:uFill>
                <a:solidFill>
                  <a:srgbClr val="ffffff"/>
                </a:solidFill>
              </a:uFill>
              <a:latin typeface="Arial"/>
            </a:endParaRPr>
          </a:p>
        </p:txBody>
      </p:sp>
      <p:sp>
        <p:nvSpPr>
          <p:cNvPr id="274" name="CustomShape 3"/>
          <p:cNvSpPr/>
          <p:nvPr/>
        </p:nvSpPr>
        <p:spPr>
          <a:xfrm>
            <a:off x="751680" y="4737240"/>
            <a:ext cx="7772760" cy="137376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Gene expression changes also occur within conserved TADs</a:t>
            </a:r>
            <a:endParaRPr b="0" lang="en-US"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Authors reason this is to accommodate for changes in local metaTAD??</a:t>
            </a:r>
            <a:endParaRPr b="0" lang="en-US" sz="1800" spc="-1" strike="noStrike">
              <a:solidFill>
                <a:srgbClr val="000000"/>
              </a:solidFill>
              <a:uFill>
                <a:solidFill>
                  <a:srgbClr val="ffffff"/>
                </a:solidFill>
              </a:uFill>
              <a:latin typeface="Arial"/>
            </a:endParaRPr>
          </a:p>
        </p:txBody>
      </p:sp>
      <p:pic>
        <p:nvPicPr>
          <p:cNvPr id="275" name="Picture 2" descr=""/>
          <p:cNvPicPr/>
          <p:nvPr/>
        </p:nvPicPr>
        <p:blipFill>
          <a:blip r:embed="rId1"/>
          <a:srcRect l="0" t="24938" r="47930" b="60577"/>
          <a:stretch/>
        </p:blipFill>
        <p:spPr>
          <a:xfrm>
            <a:off x="1466640" y="1710000"/>
            <a:ext cx="6470280" cy="16470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Issues with current technolgy…</a:t>
            </a:r>
            <a:endParaRPr b="0" lang="en-US" sz="1800" spc="-1" strike="noStrike">
              <a:solidFill>
                <a:srgbClr val="000000"/>
              </a:solidFill>
              <a:uFill>
                <a:solidFill>
                  <a:srgbClr val="ffffff"/>
                </a:solidFill>
              </a:uFill>
              <a:latin typeface="Arial"/>
            </a:endParaRPr>
          </a:p>
        </p:txBody>
      </p:sp>
      <p:sp>
        <p:nvSpPr>
          <p:cNvPr id="277"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Low resolution</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Only captures average contacts in a sample</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DNA in solution forms “artificial contacts</a:t>
            </a:r>
            <a:endParaRPr b="0" lang="en-US"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i="1" lang="en-US" sz="2800" spc="-1" strike="noStrike">
                <a:solidFill>
                  <a:srgbClr val="000000"/>
                </a:solidFill>
                <a:uFill>
                  <a:solidFill>
                    <a:srgbClr val="ffffff"/>
                  </a:solidFill>
                </a:uFill>
                <a:latin typeface="Calibri"/>
                <a:ea typeface="DejaVu Sans"/>
              </a:rPr>
              <a:t>In-situ </a:t>
            </a:r>
            <a:r>
              <a:rPr b="0" lang="en-US" sz="2800" spc="-1" strike="noStrike">
                <a:solidFill>
                  <a:srgbClr val="000000"/>
                </a:solidFill>
                <a:uFill>
                  <a:solidFill>
                    <a:srgbClr val="ffffff"/>
                  </a:solidFill>
                </a:uFill>
                <a:latin typeface="Calibri"/>
                <a:ea typeface="DejaVu Sans"/>
              </a:rPr>
              <a:t>Hi-C (ligation performed in intact nuclei)</a:t>
            </a:r>
            <a:endParaRPr b="0" lang="en-US" sz="18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Picture 71" descr=""/>
          <p:cNvPicPr/>
          <p:nvPr/>
        </p:nvPicPr>
        <p:blipFill>
          <a:blip r:embed="rId1"/>
          <a:srcRect l="0" t="0" r="54271" b="63544"/>
          <a:stretch/>
        </p:blipFill>
        <p:spPr>
          <a:xfrm>
            <a:off x="5598720" y="4900680"/>
            <a:ext cx="3483000" cy="1965960"/>
          </a:xfrm>
          <a:prstGeom prst="rect">
            <a:avLst/>
          </a:prstGeom>
          <a:ln>
            <a:noFill/>
          </a:ln>
        </p:spPr>
      </p:pic>
      <p:sp>
        <p:nvSpPr>
          <p:cNvPr id="122" name="CustomShape 1"/>
          <p:cNvSpPr/>
          <p:nvPr/>
        </p:nvSpPr>
        <p:spPr>
          <a:xfrm>
            <a:off x="3819960" y="493200"/>
            <a:ext cx="3898800" cy="14688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123" name="CustomShape 2"/>
          <p:cNvSpPr/>
          <p:nvPr/>
        </p:nvSpPr>
        <p:spPr>
          <a:xfrm>
            <a:off x="485640" y="2458800"/>
            <a:ext cx="639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One versus one”</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Real-time PCR for quantification of ligation product</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Requires knowledge of both interacting loci for primer</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	</a:t>
            </a:r>
            <a:r>
              <a:rPr b="0" lang="en-US" sz="3200" spc="-1" strike="noStrike">
                <a:solidFill>
                  <a:srgbClr val="000000"/>
                </a:solidFill>
                <a:uFill>
                  <a:solidFill>
                    <a:srgbClr val="ffffff"/>
                  </a:solidFill>
                </a:uFill>
                <a:latin typeface="Calibri"/>
                <a:ea typeface="DejaVu Sans"/>
              </a:rPr>
              <a:t>design.</a:t>
            </a:r>
            <a:endParaRPr b="0" lang="en-US" sz="1800" spc="-1" strike="noStrike">
              <a:solidFill>
                <a:srgbClr val="000000"/>
              </a:solidFill>
              <a:uFill>
                <a:solidFill>
                  <a:srgbClr val="ffffff"/>
                </a:solidFill>
              </a:uFill>
              <a:latin typeface="Arial"/>
            </a:endParaRPr>
          </a:p>
        </p:txBody>
      </p:sp>
      <p:sp>
        <p:nvSpPr>
          <p:cNvPr id="124" name="CustomShape 3"/>
          <p:cNvSpPr/>
          <p:nvPr/>
        </p:nvSpPr>
        <p:spPr>
          <a:xfrm>
            <a:off x="2365560" y="49320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3C</a:t>
            </a:r>
            <a:endParaRPr b="0" lang="en-US" sz="1800" spc="-1" strike="noStrike">
              <a:solidFill>
                <a:srgbClr val="000000"/>
              </a:solidFill>
              <a:uFill>
                <a:solidFill>
                  <a:srgbClr val="ffffff"/>
                </a:solidFill>
              </a:uFill>
              <a:latin typeface="Arial"/>
            </a:endParaRPr>
          </a:p>
        </p:txBody>
      </p:sp>
      <p:pic>
        <p:nvPicPr>
          <p:cNvPr id="125" name="Picture 5" descr=""/>
          <p:cNvPicPr/>
          <p:nvPr/>
        </p:nvPicPr>
        <p:blipFill>
          <a:blip r:embed="rId2"/>
          <a:stretch/>
        </p:blipFill>
        <p:spPr>
          <a:xfrm>
            <a:off x="7043760" y="1834920"/>
            <a:ext cx="1792800" cy="29152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Ambiguous definitions</a:t>
            </a:r>
            <a:endParaRPr b="0" lang="en-US" sz="1800" spc="-1" strike="noStrike">
              <a:solidFill>
                <a:srgbClr val="000000"/>
              </a:solidFill>
              <a:uFill>
                <a:solidFill>
                  <a:srgbClr val="ffffff"/>
                </a:solidFill>
              </a:uFill>
              <a:latin typeface="Arial"/>
            </a:endParaRPr>
          </a:p>
        </p:txBody>
      </p:sp>
      <p:sp>
        <p:nvSpPr>
          <p:cNvPr id="279" name="CustomShape 2"/>
          <p:cNvSpPr/>
          <p:nvPr/>
        </p:nvSpPr>
        <p:spPr>
          <a:xfrm>
            <a:off x="457200" y="1600200"/>
            <a:ext cx="8228520" cy="452484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What amount of contact required to call a loop?</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TADs are embedded in larger TADs.</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Dynamic structures are hidden by Hi-C</a:t>
            </a:r>
            <a:endParaRPr b="0" lang="en-US" sz="1800" spc="-1" strike="noStrike">
              <a:solidFill>
                <a:srgbClr val="000000"/>
              </a:solidFill>
              <a:uFill>
                <a:solidFill>
                  <a:srgbClr val="ffffff"/>
                </a:solidFill>
              </a:uFill>
              <a:latin typeface="Arial"/>
            </a:endParaRPr>
          </a:p>
          <a:p>
            <a:pPr lvl="1" marL="743040" indent="-284760">
              <a:lnSpc>
                <a:spcPct val="100000"/>
              </a:lnSpc>
              <a:buClr>
                <a:srgbClr val="000000"/>
              </a:buClr>
              <a:buFont typeface="Arial"/>
              <a:buChar char="–"/>
            </a:pPr>
            <a:r>
              <a:rPr b="0" lang="en-US" sz="2800" spc="-1" strike="noStrike">
                <a:solidFill>
                  <a:srgbClr val="000000"/>
                </a:solidFill>
                <a:uFill>
                  <a:solidFill>
                    <a:srgbClr val="ffffff"/>
                  </a:solidFill>
                </a:uFill>
                <a:latin typeface="Calibri"/>
                <a:ea typeface="DejaVu Sans"/>
              </a:rPr>
              <a:t>Interest of single-cell Hi-C</a:t>
            </a:r>
            <a:endParaRPr b="0" lang="en-US" sz="1800" spc="-1" strike="noStrike">
              <a:solidFill>
                <a:srgbClr val="000000"/>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457200" y="23904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Thoughts…</a:t>
            </a:r>
            <a:endParaRPr b="0" lang="en-US" sz="18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Disruptions of TAD boundaries cause diseases </a:t>
            </a:r>
            <a:endParaRPr b="0" lang="en-US" sz="1800" spc="-1" strike="noStrike">
              <a:solidFill>
                <a:srgbClr val="000000"/>
              </a:solidFill>
              <a:uFill>
                <a:solidFill>
                  <a:srgbClr val="ffffff"/>
                </a:solidFill>
              </a:uFill>
              <a:latin typeface="Arial"/>
            </a:endParaRPr>
          </a:p>
        </p:txBody>
      </p:sp>
      <p:sp>
        <p:nvSpPr>
          <p:cNvPr id="282" name="CustomShape 2"/>
          <p:cNvSpPr/>
          <p:nvPr/>
        </p:nvSpPr>
        <p:spPr>
          <a:xfrm>
            <a:off x="0" y="6396480"/>
            <a:ext cx="67698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Lupiáñez et al 2015 Cell</a:t>
            </a:r>
            <a:endParaRPr b="0" lang="en-US" sz="1800" spc="-1" strike="noStrike">
              <a:solidFill>
                <a:srgbClr val="000000"/>
              </a:solidFill>
              <a:uFill>
                <a:solidFill>
                  <a:srgbClr val="ffffff"/>
                </a:solidFill>
              </a:uFill>
              <a:latin typeface="Arial"/>
            </a:endParaRPr>
          </a:p>
        </p:txBody>
      </p:sp>
      <p:pic>
        <p:nvPicPr>
          <p:cNvPr id="283" name="Picture 2" descr=""/>
          <p:cNvPicPr/>
          <p:nvPr/>
        </p:nvPicPr>
        <p:blipFill>
          <a:blip r:embed="rId1"/>
          <a:stretch/>
        </p:blipFill>
        <p:spPr>
          <a:xfrm>
            <a:off x="1604520" y="968040"/>
            <a:ext cx="5995080" cy="542808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57200" y="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200" spc="-1" strike="noStrike">
                <a:solidFill>
                  <a:srgbClr val="000000"/>
                </a:solidFill>
                <a:uFill>
                  <a:solidFill>
                    <a:srgbClr val="ffffff"/>
                  </a:solidFill>
                </a:uFill>
                <a:latin typeface="Calibri"/>
                <a:ea typeface="DejaVu Sans"/>
              </a:rPr>
              <a:t>Ideas?</a:t>
            </a:r>
            <a:endParaRPr b="0" lang="en-US" sz="1800" spc="-1" strike="noStrike">
              <a:solidFill>
                <a:srgbClr val="000000"/>
              </a:solidFill>
              <a:uFill>
                <a:solidFill>
                  <a:srgbClr val="ffffff"/>
                </a:solidFill>
              </a:uFill>
              <a:latin typeface="Arial"/>
            </a:endParaRPr>
          </a:p>
        </p:txBody>
      </p:sp>
      <p:sp>
        <p:nvSpPr>
          <p:cNvPr id="285" name="CustomShape 2"/>
          <p:cNvSpPr/>
          <p:nvPr/>
        </p:nvSpPr>
        <p:spPr>
          <a:xfrm>
            <a:off x="940320" y="1639440"/>
            <a:ext cx="7772760" cy="4874040"/>
          </a:xfrm>
          <a:prstGeom prst="rect">
            <a:avLst/>
          </a:prstGeom>
          <a:noFill/>
          <a:ln>
            <a:noFill/>
          </a:ln>
        </p:spPr>
        <p:style>
          <a:lnRef idx="0"/>
          <a:fillRef idx="0"/>
          <a:effectRef idx="0"/>
          <a:fontRef idx="minor"/>
        </p:style>
        <p:txBody>
          <a:bodyPr lIns="90000" rIns="90000" tIns="45000" bIns="45000"/>
          <a:p>
            <a:pPr marL="432000" indent="-323280">
              <a:lnSpc>
                <a:spcPct val="100000"/>
              </a:lnSpc>
              <a:buClr>
                <a:srgbClr val="000000"/>
              </a:buClr>
              <a:buSzPct val="45000"/>
              <a:buFont typeface="Wingdings" charset="2"/>
              <a:buChar char=""/>
            </a:pPr>
            <a:r>
              <a:rPr b="0" lang="en-US" sz="2400" spc="-1" strike="noStrike">
                <a:solidFill>
                  <a:srgbClr val="000000"/>
                </a:solidFill>
                <a:uFill>
                  <a:solidFill>
                    <a:srgbClr val="ffffff"/>
                  </a:solidFill>
                </a:uFill>
                <a:latin typeface="Arial"/>
                <a:ea typeface="DejaVu Sans"/>
              </a:rPr>
              <a:t>Look for CNVs overlapping TR-lincRNAs?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Potentially lead in disease phenotypes similar to eQTL trait</a:t>
            </a:r>
            <a:endParaRPr b="0" lang="en-US" sz="1800" spc="-1" strike="noStrike">
              <a:solidFill>
                <a:srgbClr val="000000"/>
              </a:solidFill>
              <a:uFill>
                <a:solidFill>
                  <a:srgbClr val="ffffff"/>
                </a:solidFill>
              </a:uFill>
              <a:latin typeface="Arial"/>
            </a:endParaRPr>
          </a:p>
          <a:p>
            <a:pPr lvl="1" marL="8892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Through:</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mis-folding of chromatin? </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Breaking TAD boundary?</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Forming neo-TADs? (i.e. like in Franke et al 2016 Nature)</a:t>
            </a:r>
            <a:endParaRPr b="0" lang="en-US" sz="1800" spc="-1" strike="noStrike">
              <a:solidFill>
                <a:srgbClr val="000000"/>
              </a:solidFill>
              <a:uFill>
                <a:solidFill>
                  <a:srgbClr val="ffffff"/>
                </a:solidFill>
              </a:uFill>
              <a:latin typeface="Arial"/>
            </a:endParaRPr>
          </a:p>
          <a:p>
            <a:pPr lvl="2" marL="1346400" indent="-32328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ea typeface="DejaVu Sans"/>
              </a:rPr>
              <a:t>Mis-regulating of enhancer-promoter interactions?</a:t>
            </a:r>
            <a:endParaRPr b="0" lang="en-US" sz="18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3849480" y="493200"/>
            <a:ext cx="3898800" cy="146880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ircularized</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127" name="CustomShape 2"/>
          <p:cNvSpPr/>
          <p:nvPr/>
        </p:nvSpPr>
        <p:spPr>
          <a:xfrm>
            <a:off x="2089800" y="49320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4C</a:t>
            </a:r>
            <a:endParaRPr b="0" lang="en-US" sz="1800" spc="-1" strike="noStrike">
              <a:solidFill>
                <a:srgbClr val="000000"/>
              </a:solidFill>
              <a:uFill>
                <a:solidFill>
                  <a:srgbClr val="ffffff"/>
                </a:solidFill>
              </a:uFill>
              <a:latin typeface="Arial"/>
            </a:endParaRPr>
          </a:p>
        </p:txBody>
      </p:sp>
      <p:pic>
        <p:nvPicPr>
          <p:cNvPr id="128" name="Picture 3" descr=""/>
          <p:cNvPicPr/>
          <p:nvPr/>
        </p:nvPicPr>
        <p:blipFill>
          <a:blip r:embed="rId1"/>
          <a:srcRect l="30762" t="43783" r="53524" b="0"/>
          <a:stretch/>
        </p:blipFill>
        <p:spPr>
          <a:xfrm>
            <a:off x="7821720" y="1424520"/>
            <a:ext cx="1052280" cy="3056760"/>
          </a:xfrm>
          <a:prstGeom prst="rect">
            <a:avLst/>
          </a:prstGeom>
          <a:ln>
            <a:noFill/>
          </a:ln>
        </p:spPr>
      </p:pic>
      <p:sp>
        <p:nvSpPr>
          <p:cNvPr id="129" name="CustomShape 3"/>
          <p:cNvSpPr/>
          <p:nvPr/>
        </p:nvSpPr>
        <p:spPr>
          <a:xfrm>
            <a:off x="318240" y="2478240"/>
            <a:ext cx="6759720" cy="3259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One versus all”</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Ligation products are circularized</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Inverse PCR: Only requires knowledge of 1 locus</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Readout on micro-array or</a:t>
            </a: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Calibri"/>
                <a:ea typeface="DejaVu Sans"/>
              </a:rPr>
              <a:t>	</a:t>
            </a:r>
            <a:r>
              <a:rPr b="0" lang="en-US" sz="3200" spc="-1" strike="noStrike">
                <a:solidFill>
                  <a:srgbClr val="000000"/>
                </a:solidFill>
                <a:uFill>
                  <a:solidFill>
                    <a:srgbClr val="ffffff"/>
                  </a:solidFill>
                </a:uFill>
                <a:latin typeface="Calibri"/>
                <a:ea typeface="DejaVu Sans"/>
              </a:rPr>
              <a:t>high-throughput sequencing</a:t>
            </a:r>
            <a:endParaRPr b="0" lang="en-US" sz="1800" spc="-1" strike="noStrike">
              <a:solidFill>
                <a:srgbClr val="000000"/>
              </a:solidFill>
              <a:uFill>
                <a:solidFill>
                  <a:srgbClr val="ffffff"/>
                </a:solidFill>
              </a:uFill>
              <a:latin typeface="Arial"/>
            </a:endParaRPr>
          </a:p>
        </p:txBody>
      </p:sp>
      <p:sp>
        <p:nvSpPr>
          <p:cNvPr id="130" name="CustomShape 4"/>
          <p:cNvSpPr/>
          <p:nvPr/>
        </p:nvSpPr>
        <p:spPr>
          <a:xfrm>
            <a:off x="0" y="6119280"/>
            <a:ext cx="553212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Calibri"/>
                <a:ea typeface="DejaVu Sans"/>
              </a:rPr>
              <a:t>Noordermeer D, Duboule D. Chromatin looping and organization at developmentally regulated gene loci. Wiley Interdiscip Rev Dev Biol. 2013;2(5):615-30.</a:t>
            </a:r>
            <a:endParaRPr b="0" lang="en-US" sz="1800" spc="-1" strike="noStrike">
              <a:solidFill>
                <a:srgbClr val="000000"/>
              </a:solidFill>
              <a:uFill>
                <a:solidFill>
                  <a:srgbClr val="ffffff"/>
                </a:solidFill>
              </a:uFill>
              <a:latin typeface="Arial"/>
            </a:endParaRPr>
          </a:p>
        </p:txBody>
      </p:sp>
      <p:pic>
        <p:nvPicPr>
          <p:cNvPr id="131" name="Picture 71" descr=""/>
          <p:cNvPicPr/>
          <p:nvPr/>
        </p:nvPicPr>
        <p:blipFill>
          <a:blip r:embed="rId2"/>
          <a:srcRect l="0" t="43188" r="45392" b="3913"/>
          <a:stretch/>
        </p:blipFill>
        <p:spPr>
          <a:xfrm>
            <a:off x="5710320" y="4556160"/>
            <a:ext cx="3353760" cy="23007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3918600" y="433800"/>
            <a:ext cx="3593520" cy="206532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arbon</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opy</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hromosome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onformation </a:t>
            </a:r>
            <a:endParaRPr b="0" lang="en-US" sz="1800" spc="-1" strike="noStrike">
              <a:solidFill>
                <a:srgbClr val="000000"/>
              </a:solidFill>
              <a:uFill>
                <a:solidFill>
                  <a:srgbClr val="ffffff"/>
                </a:solidFill>
              </a:uFill>
              <a:latin typeface="Arial"/>
            </a:endParaRPr>
          </a:p>
          <a:p>
            <a:pPr>
              <a:lnSpc>
                <a:spcPct val="100000"/>
              </a:lnSpc>
            </a:pPr>
            <a:r>
              <a:rPr b="1" lang="en-US" sz="2800" spc="-1" strike="noStrike">
                <a:solidFill>
                  <a:srgbClr val="000000"/>
                </a:solidFill>
                <a:uFill>
                  <a:solidFill>
                    <a:srgbClr val="ffffff"/>
                  </a:solidFill>
                </a:uFill>
                <a:latin typeface="Calibri"/>
                <a:ea typeface="DejaVu Sans"/>
              </a:rPr>
              <a:t>C</a:t>
            </a:r>
            <a:r>
              <a:rPr b="0" lang="en-US" sz="2800" spc="-1" strike="noStrike">
                <a:solidFill>
                  <a:srgbClr val="000000"/>
                </a:solidFill>
                <a:uFill>
                  <a:solidFill>
                    <a:srgbClr val="ffffff"/>
                  </a:solidFill>
                </a:uFill>
                <a:latin typeface="Calibri"/>
                <a:ea typeface="DejaVu Sans"/>
              </a:rPr>
              <a:t>apture</a:t>
            </a:r>
            <a:endParaRPr b="0" lang="en-US" sz="1800" spc="-1" strike="noStrike">
              <a:solidFill>
                <a:srgbClr val="000000"/>
              </a:solidFill>
              <a:uFill>
                <a:solidFill>
                  <a:srgbClr val="ffffff"/>
                </a:solidFill>
              </a:uFill>
              <a:latin typeface="Arial"/>
            </a:endParaRPr>
          </a:p>
        </p:txBody>
      </p:sp>
      <p:sp>
        <p:nvSpPr>
          <p:cNvPr id="133" name="CustomShape 2"/>
          <p:cNvSpPr/>
          <p:nvPr/>
        </p:nvSpPr>
        <p:spPr>
          <a:xfrm>
            <a:off x="220680" y="2504520"/>
            <a:ext cx="7685280" cy="25020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Many versus many”</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Needs primers for all restriction fragments </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Unsuitable for whole genome analyses</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Maps interactions between all restriction fragments within a given region</a:t>
            </a:r>
            <a:endParaRPr b="0" lang="en-US" sz="1800" spc="-1" strike="noStrike">
              <a:solidFill>
                <a:srgbClr val="000000"/>
              </a:solidFill>
              <a:uFill>
                <a:solidFill>
                  <a:srgbClr val="ffffff"/>
                </a:solidFill>
              </a:uFill>
              <a:latin typeface="Arial"/>
            </a:endParaRPr>
          </a:p>
        </p:txBody>
      </p:sp>
      <p:sp>
        <p:nvSpPr>
          <p:cNvPr id="134" name="CustomShape 3"/>
          <p:cNvSpPr/>
          <p:nvPr/>
        </p:nvSpPr>
        <p:spPr>
          <a:xfrm>
            <a:off x="2306520" y="680040"/>
            <a:ext cx="1187640" cy="146880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6000" spc="-1" strike="noStrike">
                <a:solidFill>
                  <a:srgbClr val="000000"/>
                </a:solidFill>
                <a:uFill>
                  <a:solidFill>
                    <a:srgbClr val="ffffff"/>
                  </a:solidFill>
                </a:uFill>
                <a:latin typeface="Calibri"/>
                <a:ea typeface="DejaVu Sans"/>
              </a:rPr>
              <a:t>5C</a:t>
            </a:r>
            <a:endParaRPr b="0" lang="en-US" sz="1800" spc="-1" strike="noStrike">
              <a:solidFill>
                <a:srgbClr val="000000"/>
              </a:solidFill>
              <a:uFill>
                <a:solidFill>
                  <a:srgbClr val="ffffff"/>
                </a:solidFill>
              </a:uFill>
              <a:latin typeface="Arial"/>
            </a:endParaRPr>
          </a:p>
        </p:txBody>
      </p:sp>
      <p:pic>
        <p:nvPicPr>
          <p:cNvPr id="135" name="Picture 5" descr=""/>
          <p:cNvPicPr/>
          <p:nvPr/>
        </p:nvPicPr>
        <p:blipFill>
          <a:blip r:embed="rId1"/>
          <a:srcRect l="47053" t="44326" r="36507" b="0"/>
          <a:stretch/>
        </p:blipFill>
        <p:spPr>
          <a:xfrm>
            <a:off x="7906680" y="1609560"/>
            <a:ext cx="1101600" cy="3027240"/>
          </a:xfrm>
          <a:prstGeom prst="rect">
            <a:avLst/>
          </a:prstGeom>
          <a:ln>
            <a:noFill/>
          </a:ln>
        </p:spPr>
      </p:pic>
      <p:sp>
        <p:nvSpPr>
          <p:cNvPr id="136" name="CustomShape 4"/>
          <p:cNvSpPr/>
          <p:nvPr/>
        </p:nvSpPr>
        <p:spPr>
          <a:xfrm>
            <a:off x="0" y="6120000"/>
            <a:ext cx="518760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Calibri"/>
                <a:ea typeface="DejaVu Sans"/>
              </a:rPr>
              <a:t>Dekker J, Marti-renom MA, Mirny LA. Exploring the three-dimensional organization of genomes: interpreting chromatin interaction data. Nat Rev Genet. 2013;14(6):390-403.</a:t>
            </a:r>
            <a:endParaRPr b="0" lang="en-US" sz="1800" spc="-1" strike="noStrike">
              <a:solidFill>
                <a:srgbClr val="000000"/>
              </a:solidFill>
              <a:uFill>
                <a:solidFill>
                  <a:srgbClr val="ffffff"/>
                </a:solidFill>
              </a:uFill>
              <a:latin typeface="Arial"/>
            </a:endParaRPr>
          </a:p>
        </p:txBody>
      </p:sp>
      <p:pic>
        <p:nvPicPr>
          <p:cNvPr id="137" name="Picture 71" descr=""/>
          <p:cNvPicPr/>
          <p:nvPr/>
        </p:nvPicPr>
        <p:blipFill>
          <a:blip r:embed="rId2"/>
          <a:srcRect l="47231" t="0" r="0" b="63908"/>
          <a:stretch/>
        </p:blipFill>
        <p:spPr>
          <a:xfrm>
            <a:off x="5123520" y="4910400"/>
            <a:ext cx="4019400" cy="19465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852360" y="404280"/>
            <a:ext cx="1571400" cy="14688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6000" spc="-1" strike="noStrike">
                <a:solidFill>
                  <a:srgbClr val="000000"/>
                </a:solidFill>
                <a:uFill>
                  <a:solidFill>
                    <a:srgbClr val="ffffff"/>
                  </a:solidFill>
                </a:uFill>
                <a:latin typeface="Calibri"/>
                <a:ea typeface="DejaVu Sans"/>
              </a:rPr>
              <a:t>Hi-C</a:t>
            </a:r>
            <a:endParaRPr b="0" lang="en-US" sz="1800" spc="-1" strike="noStrike">
              <a:solidFill>
                <a:srgbClr val="000000"/>
              </a:solidFill>
              <a:uFill>
                <a:solidFill>
                  <a:srgbClr val="ffffff"/>
                </a:solidFill>
              </a:uFill>
              <a:latin typeface="Arial"/>
            </a:endParaRPr>
          </a:p>
        </p:txBody>
      </p:sp>
      <p:pic>
        <p:nvPicPr>
          <p:cNvPr id="139" name="Content Placeholder 9" descr=""/>
          <p:cNvPicPr/>
          <p:nvPr/>
        </p:nvPicPr>
        <p:blipFill>
          <a:blip r:embed="rId1"/>
          <a:srcRect l="5456" t="0" r="2175" b="0"/>
          <a:stretch/>
        </p:blipFill>
        <p:spPr>
          <a:xfrm>
            <a:off x="0" y="3841560"/>
            <a:ext cx="5640480" cy="2611800"/>
          </a:xfrm>
          <a:prstGeom prst="rect">
            <a:avLst/>
          </a:prstGeom>
          <a:ln>
            <a:noFill/>
          </a:ln>
        </p:spPr>
      </p:pic>
      <p:pic>
        <p:nvPicPr>
          <p:cNvPr id="140" name="Picture 71" descr=""/>
          <p:cNvPicPr/>
          <p:nvPr/>
        </p:nvPicPr>
        <p:blipFill>
          <a:blip r:embed="rId2"/>
          <a:srcRect l="59635" t="42459" r="0" b="5238"/>
          <a:stretch/>
        </p:blipFill>
        <p:spPr>
          <a:xfrm>
            <a:off x="5737680" y="3780360"/>
            <a:ext cx="3300120" cy="3029040"/>
          </a:xfrm>
          <a:prstGeom prst="rect">
            <a:avLst/>
          </a:prstGeom>
          <a:ln>
            <a:noFill/>
          </a:ln>
        </p:spPr>
      </p:pic>
      <p:sp>
        <p:nvSpPr>
          <p:cNvPr id="141" name="CustomShape 2"/>
          <p:cNvSpPr/>
          <p:nvPr/>
        </p:nvSpPr>
        <p:spPr>
          <a:xfrm>
            <a:off x="651960" y="1966680"/>
            <a:ext cx="6399720" cy="17514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a:t>
            </a:r>
            <a:r>
              <a:rPr b="0" lang="en-US" sz="3200" spc="-1" strike="noStrike">
                <a:solidFill>
                  <a:srgbClr val="000000"/>
                </a:solidFill>
                <a:uFill>
                  <a:solidFill>
                    <a:srgbClr val="ffffff"/>
                  </a:solidFill>
                </a:uFill>
                <a:latin typeface="Calibri"/>
                <a:ea typeface="DejaVu Sans"/>
              </a:rPr>
              <a:t>All versus all”</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Biotin labeling before ligation.</a:t>
            </a:r>
            <a:endParaRPr b="0" lang="en-US" sz="1800" spc="-1" strike="noStrike">
              <a:solidFill>
                <a:srgbClr val="000000"/>
              </a:solidFill>
              <a:uFill>
                <a:solidFill>
                  <a:srgbClr val="ffffff"/>
                </a:solidFill>
              </a:uFill>
              <a:latin typeface="Arial"/>
            </a:endParaRPr>
          </a:p>
          <a:p>
            <a:pPr marL="457200" indent="-45612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High throughput sequencing</a:t>
            </a:r>
            <a:endParaRPr b="0" lang="en-US" sz="1800" spc="-1" strike="noStrike">
              <a:solidFill>
                <a:srgbClr val="000000"/>
              </a:solidFill>
              <a:uFill>
                <a:solidFill>
                  <a:srgbClr val="ffffff"/>
                </a:solidFill>
              </a:uFill>
              <a:latin typeface="Arial"/>
            </a:endParaRPr>
          </a:p>
        </p:txBody>
      </p:sp>
      <p:sp>
        <p:nvSpPr>
          <p:cNvPr id="142" name="CustomShape 3"/>
          <p:cNvSpPr/>
          <p:nvPr/>
        </p:nvSpPr>
        <p:spPr>
          <a:xfrm>
            <a:off x="32040" y="6396480"/>
            <a:ext cx="4525200" cy="454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uFill>
                  <a:solidFill>
                    <a:srgbClr val="ffffff"/>
                  </a:solidFill>
                </a:uFill>
                <a:latin typeface="Calibri"/>
                <a:ea typeface="DejaVu Sans"/>
              </a:rPr>
              <a:t>Rao et al, 2014. A 3D map of the human genome at kilobase resolution reveals principles of chromatin looping. </a:t>
            </a:r>
            <a:r>
              <a:rPr b="0" i="1" lang="en-US" sz="1200" spc="-1" strike="noStrike">
                <a:solidFill>
                  <a:srgbClr val="000000"/>
                </a:solidFill>
                <a:uFill>
                  <a:solidFill>
                    <a:srgbClr val="ffffff"/>
                  </a:solidFill>
                </a:uFill>
                <a:latin typeface="Calibri"/>
                <a:ea typeface="DejaVu Sans"/>
              </a:rPr>
              <a:t>Cell</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ChIP-seq based techniques</a:t>
            </a:r>
            <a:endParaRPr b="0" lang="en-US" sz="1800" spc="-1" strike="noStrike">
              <a:solidFill>
                <a:srgbClr val="000000"/>
              </a:solidFill>
              <a:uFill>
                <a:solidFill>
                  <a:srgbClr val="ffffff"/>
                </a:solidFill>
              </a:uFill>
              <a:latin typeface="Arial"/>
            </a:endParaRPr>
          </a:p>
        </p:txBody>
      </p:sp>
      <p:sp>
        <p:nvSpPr>
          <p:cNvPr id="144" name="CustomShape 2"/>
          <p:cNvSpPr/>
          <p:nvPr/>
        </p:nvSpPr>
        <p:spPr>
          <a:xfrm>
            <a:off x="457200" y="2788200"/>
            <a:ext cx="8228520" cy="3933000"/>
          </a:xfrm>
          <a:prstGeom prst="rect">
            <a:avLst/>
          </a:prstGeom>
          <a:noFill/>
          <a:ln>
            <a:noFill/>
          </a:ln>
        </p:spPr>
        <p:style>
          <a:lnRef idx="0"/>
          <a:fillRef idx="0"/>
          <a:effectRef idx="0"/>
          <a:fontRef idx="minor"/>
        </p:style>
        <p:txBody>
          <a:bodyPr lIns="90000" rIns="90000" tIns="45000" bIns="45000"/>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ChIP loop</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Chip-seq + 3C</a:t>
            </a:r>
            <a:endParaRPr b="0" lang="en-US" sz="1800" spc="-1" strike="noStrike">
              <a:solidFill>
                <a:srgbClr val="000000"/>
              </a:solidFill>
              <a:uFill>
                <a:solidFill>
                  <a:srgbClr val="ffffff"/>
                </a:solidFill>
              </a:uFill>
              <a:latin typeface="Arial"/>
            </a:endParaRPr>
          </a:p>
          <a:p>
            <a:pPr marL="343080" indent="-342000">
              <a:lnSpc>
                <a:spcPct val="100000"/>
              </a:lnSpc>
              <a:buClr>
                <a:srgbClr val="000000"/>
              </a:buClr>
              <a:buFont typeface="Arial"/>
              <a:buChar char="•"/>
            </a:pPr>
            <a:r>
              <a:rPr b="0" lang="en-US" sz="3200" spc="-1" strike="noStrike">
                <a:solidFill>
                  <a:srgbClr val="000000"/>
                </a:solidFill>
                <a:uFill>
                  <a:solidFill>
                    <a:srgbClr val="ffffff"/>
                  </a:solidFill>
                </a:uFill>
                <a:latin typeface="Calibri"/>
                <a:ea typeface="DejaVu Sans"/>
              </a:rPr>
              <a:t>ChIA-PET</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Chromatin Interaction Analysis </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by Paired End Sequencing</a:t>
            </a:r>
            <a:endParaRPr b="0" lang="en-US"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en-US" sz="3200" spc="-1" strike="noStrike">
                <a:solidFill>
                  <a:srgbClr val="000000"/>
                </a:solidFill>
                <a:uFill>
                  <a:solidFill>
                    <a:srgbClr val="ffffff"/>
                  </a:solidFill>
                </a:uFill>
                <a:latin typeface="Calibri"/>
                <a:ea typeface="DejaVu Sans"/>
              </a:rPr>
              <a:t>ChIP seq + 5C</a:t>
            </a:r>
            <a:endParaRPr b="0" lang="en-US" sz="1800" spc="-1" strike="noStrike">
              <a:solidFill>
                <a:srgbClr val="000000"/>
              </a:solidFill>
              <a:uFill>
                <a:solidFill>
                  <a:srgbClr val="ffffff"/>
                </a:solidFill>
              </a:uFill>
              <a:latin typeface="Arial"/>
            </a:endParaRPr>
          </a:p>
        </p:txBody>
      </p:sp>
      <p:pic>
        <p:nvPicPr>
          <p:cNvPr id="145" name="Picture 3" descr=""/>
          <p:cNvPicPr/>
          <p:nvPr/>
        </p:nvPicPr>
        <p:blipFill>
          <a:blip r:embed="rId1"/>
          <a:srcRect l="81099" t="39082" r="0" b="0"/>
          <a:stretch/>
        </p:blipFill>
        <p:spPr>
          <a:xfrm>
            <a:off x="7406640" y="2995920"/>
            <a:ext cx="1266480" cy="3312720"/>
          </a:xfrm>
          <a:prstGeom prst="rect">
            <a:avLst/>
          </a:prstGeom>
          <a:ln>
            <a:noFill/>
          </a:ln>
        </p:spPr>
      </p:pic>
      <p:sp>
        <p:nvSpPr>
          <p:cNvPr id="146" name="CustomShape 3"/>
          <p:cNvSpPr/>
          <p:nvPr/>
        </p:nvSpPr>
        <p:spPr>
          <a:xfrm>
            <a:off x="457200" y="1767600"/>
            <a:ext cx="8046000" cy="90396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uFill>
                  <a:solidFill>
                    <a:srgbClr val="ffffff"/>
                  </a:solidFill>
                </a:uFill>
                <a:latin typeface="Calibri"/>
                <a:ea typeface="DejaVu Sans"/>
              </a:rPr>
              <a:t>Looking specifically at interactions with a protein of interest (e.g CTCF, PolII,...)</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457200" y="274680"/>
            <a:ext cx="822852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000000"/>
                </a:solidFill>
                <a:uFill>
                  <a:solidFill>
                    <a:srgbClr val="ffffff"/>
                  </a:solidFill>
                </a:uFill>
                <a:latin typeface="Calibri"/>
                <a:ea typeface="DejaVu Sans"/>
              </a:rPr>
              <a:t>Interpreting Hi-C data: TADs</a:t>
            </a:r>
            <a:endParaRPr b="0" lang="en-US" sz="1800" spc="-1" strike="noStrike">
              <a:solidFill>
                <a:srgbClr val="000000"/>
              </a:solidFill>
              <a:uFill>
                <a:solidFill>
                  <a:srgbClr val="ffffff"/>
                </a:solidFill>
              </a:uFill>
              <a:latin typeface="Arial"/>
            </a:endParaRPr>
          </a:p>
        </p:txBody>
      </p:sp>
      <p:sp>
        <p:nvSpPr>
          <p:cNvPr id="148" name="Line 2"/>
          <p:cNvSpPr/>
          <p:nvPr/>
        </p:nvSpPr>
        <p:spPr>
          <a:xfrm>
            <a:off x="915480" y="2229480"/>
            <a:ext cx="4036680" cy="5040"/>
          </a:xfrm>
          <a:prstGeom prst="line">
            <a:avLst/>
          </a:prstGeom>
          <a:ln>
            <a:round/>
          </a:ln>
        </p:spPr>
        <p:style>
          <a:lnRef idx="2">
            <a:schemeClr val="accent1"/>
          </a:lnRef>
          <a:fillRef idx="0">
            <a:schemeClr val="accent1"/>
          </a:fillRef>
          <a:effectRef idx="1">
            <a:schemeClr val="accent1"/>
          </a:effectRef>
          <a:fontRef idx="minor"/>
        </p:style>
      </p:sp>
      <p:sp>
        <p:nvSpPr>
          <p:cNvPr id="149" name="CustomShape 3"/>
          <p:cNvSpPr/>
          <p:nvPr/>
        </p:nvSpPr>
        <p:spPr>
          <a:xfrm>
            <a:off x="1004760" y="1860120"/>
            <a:ext cx="31284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A</a:t>
            </a:r>
            <a:endParaRPr b="0" lang="en-US" sz="1800" spc="-1" strike="noStrike">
              <a:solidFill>
                <a:srgbClr val="000000"/>
              </a:solidFill>
              <a:uFill>
                <a:solidFill>
                  <a:srgbClr val="ffffff"/>
                </a:solidFill>
              </a:uFill>
              <a:latin typeface="Arial"/>
            </a:endParaRPr>
          </a:p>
        </p:txBody>
      </p:sp>
      <p:sp>
        <p:nvSpPr>
          <p:cNvPr id="150" name="CustomShape 4"/>
          <p:cNvSpPr/>
          <p:nvPr/>
        </p:nvSpPr>
        <p:spPr>
          <a:xfrm>
            <a:off x="2135520" y="1869840"/>
            <a:ext cx="30528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B</a:t>
            </a:r>
            <a:endParaRPr b="0" lang="en-US" sz="1800" spc="-1" strike="noStrike">
              <a:solidFill>
                <a:srgbClr val="000000"/>
              </a:solidFill>
              <a:uFill>
                <a:solidFill>
                  <a:srgbClr val="ffffff"/>
                </a:solidFill>
              </a:uFill>
              <a:latin typeface="Arial"/>
            </a:endParaRPr>
          </a:p>
        </p:txBody>
      </p:sp>
      <p:sp>
        <p:nvSpPr>
          <p:cNvPr id="151" name="CustomShape 5"/>
          <p:cNvSpPr/>
          <p:nvPr/>
        </p:nvSpPr>
        <p:spPr>
          <a:xfrm>
            <a:off x="3285360" y="1879560"/>
            <a:ext cx="302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C</a:t>
            </a:r>
            <a:endParaRPr b="0" lang="en-US" sz="1800" spc="-1" strike="noStrike">
              <a:solidFill>
                <a:srgbClr val="000000"/>
              </a:solidFill>
              <a:uFill>
                <a:solidFill>
                  <a:srgbClr val="ffffff"/>
                </a:solidFill>
              </a:uFill>
              <a:latin typeface="Arial"/>
            </a:endParaRPr>
          </a:p>
        </p:txBody>
      </p:sp>
      <p:graphicFrame>
        <p:nvGraphicFramePr>
          <p:cNvPr id="152" name="Table 6"/>
          <p:cNvGraphicFramePr/>
          <p:nvPr/>
        </p:nvGraphicFramePr>
        <p:xfrm>
          <a:off x="4804560" y="3101040"/>
          <a:ext cx="3179520" cy="3191400"/>
        </p:xfrm>
        <a:graphic>
          <a:graphicData uri="http://schemas.openxmlformats.org/drawingml/2006/table">
            <a:tbl>
              <a:tblPr/>
              <a:tblGrid>
                <a:gridCol w="651600"/>
                <a:gridCol w="651600"/>
                <a:gridCol w="651600"/>
                <a:gridCol w="651600"/>
                <a:gridCol w="573480"/>
              </a:tblGrid>
              <a:tr h="63828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638280">
                <a:tc>
                  <a:txBody>
                    <a:bodyPr/>
                    <a:p>
                      <a:pPr>
                        <a:lnSpc>
                          <a:spcPct val="100000"/>
                        </a:lnSpc>
                      </a:pPr>
                      <a:r>
                        <a:rPr b="0" lang="en-US" sz="1800" spc="-1" strike="noStrike">
                          <a:solidFill>
                            <a:srgbClr val="000000"/>
                          </a:solidFill>
                          <a:uFill>
                            <a:solidFill>
                              <a:srgbClr val="ffffff"/>
                            </a:solidFill>
                          </a:uFill>
                          <a:latin typeface="Calibri"/>
                        </a:rPr>
                        <a:t>A</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280">
                <a:tc>
                  <a:txBody>
                    <a:bodyPr/>
                    <a:p>
                      <a:pPr>
                        <a:lnSpc>
                          <a:spcPct val="100000"/>
                        </a:lnSpc>
                      </a:pPr>
                      <a:r>
                        <a:rPr b="0" lang="en-US" sz="1800" spc="-1" strike="noStrike">
                          <a:solidFill>
                            <a:srgbClr val="000000"/>
                          </a:solidFill>
                          <a:uFill>
                            <a:solidFill>
                              <a:srgbClr val="ffffff"/>
                            </a:solidFill>
                          </a:uFill>
                          <a:latin typeface="Calibri"/>
                        </a:rPr>
                        <a:t>B</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280">
                <a:tc>
                  <a:txBody>
                    <a:bodyPr/>
                    <a:p>
                      <a:pPr>
                        <a:lnSpc>
                          <a:spcPct val="100000"/>
                        </a:lnSpc>
                      </a:pPr>
                      <a:r>
                        <a:rPr b="0" lang="en-US" sz="1800" spc="-1" strike="noStrike">
                          <a:solidFill>
                            <a:srgbClr val="000000"/>
                          </a:solidFill>
                          <a:uFill>
                            <a:solidFill>
                              <a:srgbClr val="ffffff"/>
                            </a:solidFill>
                          </a:uFill>
                          <a:latin typeface="Calibri"/>
                        </a:rPr>
                        <a:t>C</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38640">
                <a:tc>
                  <a:txBody>
                    <a:bodyPr/>
                    <a:p>
                      <a:pPr>
                        <a:lnSpc>
                          <a:spcPct val="100000"/>
                        </a:lnSpc>
                      </a:pPr>
                      <a:r>
                        <a:rPr b="0" lang="en-US" sz="1800" spc="-1" strike="noStrike">
                          <a:solidFill>
                            <a:srgbClr val="000000"/>
                          </a:solidFill>
                          <a:uFill>
                            <a:solidFill>
                              <a:srgbClr val="ffffff"/>
                            </a:solidFill>
                          </a:uFill>
                          <a:latin typeface="Calibri"/>
                        </a:rPr>
                        <a:t>D</a:t>
                      </a:r>
                      <a:endParaRPr b="0" lang="en-US" sz="1800" spc="-1" strike="noStrike">
                        <a:solidFill>
                          <a:srgbClr val="000000"/>
                        </a:solidFill>
                        <a:uFill>
                          <a:solidFill>
                            <a:srgbClr val="ffffff"/>
                          </a:solidFill>
                        </a:uFill>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0504d"/>
                    </a:solidFill>
                  </a:tcPr>
                </a:tc>
              </a:tr>
            </a:tbl>
          </a:graphicData>
        </a:graphic>
      </p:graphicFrame>
      <p:sp>
        <p:nvSpPr>
          <p:cNvPr id="153" name="CustomShape 7"/>
          <p:cNvSpPr/>
          <p:nvPr/>
        </p:nvSpPr>
        <p:spPr>
          <a:xfrm>
            <a:off x="4480560" y="1860120"/>
            <a:ext cx="32040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D</a:t>
            </a:r>
            <a:endParaRPr b="0" lang="en-US" sz="1800" spc="-1" strike="noStrike">
              <a:solidFill>
                <a:srgbClr val="000000"/>
              </a:solidFill>
              <a:uFill>
                <a:solidFill>
                  <a:srgbClr val="ffffff"/>
                </a:solidFill>
              </a:uFill>
              <a:latin typeface="Arial"/>
            </a:endParaRPr>
          </a:p>
        </p:txBody>
      </p:sp>
      <p:sp>
        <p:nvSpPr>
          <p:cNvPr id="154" name="CustomShape 8"/>
          <p:cNvSpPr/>
          <p:nvPr/>
        </p:nvSpPr>
        <p:spPr>
          <a:xfrm flipV="1">
            <a:off x="2274480" y="2332440"/>
            <a:ext cx="23716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55" name="CustomShape 9"/>
          <p:cNvSpPr/>
          <p:nvPr/>
        </p:nvSpPr>
        <p:spPr>
          <a:xfrm flipV="1">
            <a:off x="3460680" y="2238480"/>
            <a:ext cx="11854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56" name="CustomShape 10"/>
          <p:cNvSpPr/>
          <p:nvPr/>
        </p:nvSpPr>
        <p:spPr>
          <a:xfrm flipV="1">
            <a:off x="2274480" y="2292480"/>
            <a:ext cx="1185480" cy="1190160"/>
          </a:xfrm>
          <a:custGeom>
            <a:avLst/>
            <a:gdLst/>
            <a:ahLst/>
            <a:rect l="l" t="t" r="r" b="b"/>
            <a:pathLst>
              <a:path w="1614661" h="1289723">
                <a:moveTo>
                  <a:pt x="0" y="1240500"/>
                </a:moveTo>
                <a:cubicBezTo>
                  <a:pt x="259264" y="616187"/>
                  <a:pt x="518529" y="-8125"/>
                  <a:pt x="787639" y="79"/>
                </a:cubicBezTo>
                <a:cubicBezTo>
                  <a:pt x="1056749" y="8283"/>
                  <a:pt x="1614661" y="1289723"/>
                  <a:pt x="1614661" y="1289723"/>
                </a:cubicBezTo>
                <a:lnTo>
                  <a:pt x="1614661" y="1289723"/>
                </a:lnTo>
              </a:path>
            </a:pathLst>
          </a:custGeom>
          <a:noFill/>
          <a:ln>
            <a:solidFill>
              <a:schemeClr val="accent2"/>
            </a:solidFill>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57" name="CustomShape 11"/>
          <p:cNvSpPr/>
          <p:nvPr/>
        </p:nvSpPr>
        <p:spPr>
          <a:xfrm>
            <a:off x="470160" y="4036320"/>
            <a:ext cx="6069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TAD:</a:t>
            </a:r>
            <a:endParaRPr b="0" lang="en-US" sz="1800" spc="-1" strike="noStrike">
              <a:solidFill>
                <a:srgbClr val="000000"/>
              </a:solidFill>
              <a:uFill>
                <a:solidFill>
                  <a:srgbClr val="ffffff"/>
                </a:solidFill>
              </a:uFill>
              <a:latin typeface="Arial"/>
            </a:endParaRPr>
          </a:p>
        </p:txBody>
      </p:sp>
      <p:pic>
        <p:nvPicPr>
          <p:cNvPr id="158" name="Picture 2" descr=""/>
          <p:cNvPicPr/>
          <p:nvPr/>
        </p:nvPicPr>
        <p:blipFill>
          <a:blip r:embed="rId1"/>
          <a:srcRect l="3251" t="47165" r="-3251" b="22475"/>
          <a:stretch/>
        </p:blipFill>
        <p:spPr>
          <a:xfrm>
            <a:off x="-41760" y="4405680"/>
            <a:ext cx="4845240" cy="20811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568</TotalTime>
  <Application>LibreOffice/5.1.4.2$Linux_X86_64 LibreOffice_project/10m0$Build-2</Application>
  <Words>1822</Words>
  <Paragraphs>335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2016-12-07T07:38:30Z</dcterms:created>
  <dc:creator>Admin</dc:creator>
  <dc:description/>
  <dc:language>en-US</dc:language>
  <cp:lastModifiedBy/>
  <dcterms:modified xsi:type="dcterms:W3CDTF">2016-12-08T17:59:24Z</dcterms:modified>
  <cp:revision>85</cp:revision>
  <dc:subject/>
  <dc:title>Chromosome  Conformation  Capture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43</vt:i4>
  </property>
</Properties>
</file>